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1" d="100"/>
          <a:sy n="71" d="100"/>
        </p:scale>
        <p:origin x="244" y="-2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365899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D54A0-4C45-4C68-B98B-8129605640F4}" type="datetimeFigureOut">
              <a:rPr lang="en-US" smtClean="0"/>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815052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783450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74047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17643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468433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789695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894465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3641870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300564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D54A0-4C45-4C68-B98B-8129605640F4}" type="datetimeFigureOut">
              <a:rPr lang="en-US" smtClean="0"/>
              <a:t>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03444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D54A0-4C45-4C68-B98B-8129605640F4}" type="datetimeFigureOut">
              <a:rPr lang="en-US" smtClean="0"/>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964404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D54A0-4C45-4C68-B98B-8129605640F4}" type="datetimeFigureOut">
              <a:rPr lang="en-US" smtClean="0"/>
              <a:t>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3671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1D54A0-4C45-4C68-B98B-8129605640F4}" type="datetimeFigureOut">
              <a:rPr lang="en-US" smtClean="0"/>
              <a:t>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62106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54A0-4C45-4C68-B98B-8129605640F4}" type="datetimeFigureOut">
              <a:rPr lang="en-US" smtClean="0"/>
              <a:t>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856330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D54A0-4C45-4C68-B98B-8129605640F4}" type="datetimeFigureOut">
              <a:rPr lang="en-US" smtClean="0"/>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22804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D54A0-4C45-4C68-B98B-8129605640F4}" type="datetimeFigureOut">
              <a:rPr lang="en-US" smtClean="0"/>
              <a:t>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C4DDF-FA40-4918-B5DA-CAC659D0BE66}" type="slidenum">
              <a:rPr lang="en-US" smtClean="0"/>
              <a:t>‹#›</a:t>
            </a:fld>
            <a:endParaRPr lang="en-US"/>
          </a:p>
        </p:txBody>
      </p:sp>
    </p:spTree>
    <p:extLst>
      <p:ext uri="{BB962C8B-B14F-4D97-AF65-F5344CB8AC3E}">
        <p14:creationId xmlns:p14="http://schemas.microsoft.com/office/powerpoint/2010/main" val="130901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81D54A0-4C45-4C68-B98B-8129605640F4}" type="datetimeFigureOut">
              <a:rPr lang="en-US" smtClean="0"/>
              <a:t>2/21/2021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83C4DDF-FA40-4918-B5DA-CAC659D0BE66}" type="slidenum">
              <a:rPr lang="en-US" smtClean="0"/>
              <a:t>‹#›</a:t>
            </a:fld>
            <a:endParaRPr lang="en-US"/>
          </a:p>
        </p:txBody>
      </p:sp>
    </p:spTree>
    <p:extLst>
      <p:ext uri="{BB962C8B-B14F-4D97-AF65-F5344CB8AC3E}">
        <p14:creationId xmlns:p14="http://schemas.microsoft.com/office/powerpoint/2010/main" val="853652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Subtitle 2">
            <a:extLst>
              <a:ext uri="{FF2B5EF4-FFF2-40B4-BE49-F238E27FC236}">
                <a16:creationId xmlns:a16="http://schemas.microsoft.com/office/drawing/2014/main" id="{E5A49E35-7534-4F10-BB2D-F6A6990A9301}"/>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D111A52F-83FB-4BD8-B017-D87567941767}"/>
              </a:ext>
            </a:extLst>
          </p:cNvPr>
          <p:cNvSpPr txBox="1"/>
          <p:nvPr/>
        </p:nvSpPr>
        <p:spPr>
          <a:xfrm>
            <a:off x="3551664" y="2078634"/>
            <a:ext cx="7198113" cy="2554161"/>
          </a:xfrm>
          <a:prstGeom prst="rect">
            <a:avLst/>
          </a:prstGeom>
          <a:noFill/>
        </p:spPr>
        <p:txBody>
          <a:bodyPr wrap="square" rtlCol="0">
            <a:spAutoFit/>
          </a:bodyPr>
          <a:lstStyle/>
          <a:p>
            <a:pPr marL="0" marR="0" algn="ctr">
              <a:lnSpc>
                <a:spcPct val="107000"/>
              </a:lnSpc>
              <a:spcBef>
                <a:spcPts val="0"/>
              </a:spcBef>
              <a:spcAft>
                <a:spcPts val="800"/>
              </a:spcAft>
            </a:pPr>
            <a:r>
              <a:rPr lang="en-US" sz="4800" b="1" u="sng" dirty="0">
                <a:solidFill>
                  <a:schemeClr val="tx2"/>
                </a:solidFill>
                <a:effectLst/>
                <a:latin typeface="Calibri" panose="020F0502020204030204" pitchFamily="34" charset="0"/>
                <a:ea typeface="Calibri" panose="020F0502020204030204" pitchFamily="34" charset="0"/>
                <a:cs typeface="Arial" panose="020B0604020202020204" pitchFamily="34" charset="0"/>
              </a:rPr>
              <a:t>Final Project</a:t>
            </a:r>
          </a:p>
          <a:p>
            <a:pPr marL="0" marR="0" algn="ctr">
              <a:lnSpc>
                <a:spcPct val="107000"/>
              </a:lnSpc>
              <a:spcBef>
                <a:spcPts val="0"/>
              </a:spcBef>
              <a:spcAft>
                <a:spcPts val="800"/>
              </a:spcAft>
            </a:pPr>
            <a:r>
              <a:rPr lang="en-US" sz="4800" b="1" u="sng" dirty="0" err="1">
                <a:solidFill>
                  <a:schemeClr val="tx2"/>
                </a:solidFill>
                <a:effectLst/>
                <a:latin typeface="Calibri" panose="020F0502020204030204" pitchFamily="34" charset="0"/>
                <a:ea typeface="Calibri" panose="020F0502020204030204" pitchFamily="34" charset="0"/>
                <a:cs typeface="Arial" panose="020B0604020202020204" pitchFamily="34" charset="0"/>
              </a:rPr>
              <a:t>Tsibulsky</a:t>
            </a:r>
            <a:r>
              <a:rPr lang="en-US" sz="4800" b="1" u="sng" dirty="0">
                <a:solidFill>
                  <a:schemeClr val="tx2"/>
                </a:solidFill>
                <a:effectLst/>
                <a:latin typeface="Calibri" panose="020F0502020204030204" pitchFamily="34" charset="0"/>
                <a:ea typeface="Calibri" panose="020F0502020204030204" pitchFamily="34" charset="0"/>
                <a:cs typeface="Arial" panose="020B0604020202020204" pitchFamily="34" charset="0"/>
              </a:rPr>
              <a:t> David 309444065</a:t>
            </a:r>
          </a:p>
          <a:p>
            <a:pPr marL="0" marR="0" algn="ctr">
              <a:lnSpc>
                <a:spcPct val="107000"/>
              </a:lnSpc>
              <a:spcBef>
                <a:spcPts val="0"/>
              </a:spcBef>
              <a:spcAft>
                <a:spcPts val="800"/>
              </a:spcAft>
            </a:pPr>
            <a:r>
              <a:rPr lang="en-US" sz="1800" u="none" strike="noStrike"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56015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231844" y="984249"/>
            <a:ext cx="12593455" cy="644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Statistics:</a:t>
            </a:r>
          </a:p>
          <a:p>
            <a:pPr marL="0" marR="0">
              <a:lnSpc>
                <a:spcPct val="107000"/>
              </a:lnSpc>
              <a:spcBef>
                <a:spcPts val="0"/>
              </a:spcBef>
              <a:spcAft>
                <a:spcPts val="800"/>
              </a:spcAft>
            </a:pPr>
            <a:endParaRPr lang="en-US"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The terrorists used more  </a:t>
            </a:r>
            <a:r>
              <a:rPr lang="en-US" sz="2800" dirty="0" err="1">
                <a:effectLst/>
                <a:latin typeface="Calibri" panose="020F0502020204030204" pitchFamily="34" charset="0"/>
                <a:ea typeface="Calibri" panose="020F0502020204030204" pitchFamily="34" charset="0"/>
                <a:cs typeface="Arial" panose="020B0604020202020204" pitchFamily="34" charset="0"/>
              </a:rPr>
              <a:t>smokegrenade</a:t>
            </a:r>
            <a:r>
              <a:rPr lang="en-US" sz="2800" dirty="0">
                <a:effectLst/>
                <a:latin typeface="Calibri" panose="020F0502020204030204" pitchFamily="34" charset="0"/>
                <a:ea typeface="Calibri" panose="020F0502020204030204" pitchFamily="34" charset="0"/>
                <a:cs typeface="Arial" panose="020B0604020202020204" pitchFamily="34" charset="0"/>
              </a:rPr>
              <a:t> , and much </a:t>
            </a:r>
          </a:p>
          <a:p>
            <a:pPr marR="0" lvl="0" rt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more </a:t>
            </a:r>
            <a:r>
              <a:rPr lang="en-US" sz="2800" dirty="0" err="1">
                <a:effectLst/>
                <a:latin typeface="Calibri" panose="020F0502020204030204" pitchFamily="34" charset="0"/>
                <a:ea typeface="Calibri" panose="020F0502020204030204" pitchFamily="34" charset="0"/>
                <a:cs typeface="Arial" panose="020B0604020202020204" pitchFamily="34" charset="0"/>
              </a:rPr>
              <a:t>molotovgrenade</a:t>
            </a:r>
            <a:r>
              <a:rPr lang="en-US" sz="2800" dirty="0">
                <a:effectLst/>
                <a:latin typeface="Calibri" panose="020F0502020204030204" pitchFamily="34" charset="0"/>
                <a:ea typeface="Calibri" panose="020F0502020204030204" pitchFamily="34" charset="0"/>
                <a:cs typeface="Arial" panose="020B0604020202020204" pitchFamily="34" charset="0"/>
              </a:rPr>
              <a:t> then counter terrorists (in average).</a:t>
            </a:r>
          </a:p>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The  counter terrorists used almost twice  more  </a:t>
            </a:r>
          </a:p>
          <a:p>
            <a:pPr marR="0" lv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err="1">
                <a:effectLst/>
                <a:latin typeface="Calibri" panose="020F0502020204030204" pitchFamily="34" charset="0"/>
                <a:ea typeface="Calibri" panose="020F0502020204030204" pitchFamily="34" charset="0"/>
                <a:cs typeface="Arial" panose="020B0604020202020204" pitchFamily="34" charset="0"/>
              </a:rPr>
              <a:t>hegrenade</a:t>
            </a:r>
            <a:r>
              <a:rPr lang="en-US" sz="2800" dirty="0">
                <a:effectLst/>
                <a:latin typeface="Calibri" panose="020F0502020204030204" pitchFamily="34" charset="0"/>
                <a:ea typeface="Calibri" panose="020F0502020204030204" pitchFamily="34" charset="0"/>
                <a:cs typeface="Arial" panose="020B0604020202020204" pitchFamily="34" charset="0"/>
              </a:rPr>
              <a:t>, and much more </a:t>
            </a:r>
            <a:r>
              <a:rPr lang="en-US" sz="2800" dirty="0" err="1">
                <a:effectLst/>
                <a:latin typeface="Calibri" panose="020F0502020204030204" pitchFamily="34" charset="0"/>
                <a:ea typeface="Calibri" panose="020F0502020204030204" pitchFamily="34" charset="0"/>
                <a:cs typeface="Arial" panose="020B0604020202020204" pitchFamily="34" charset="0"/>
              </a:rPr>
              <a:t>incendiarygrenade</a:t>
            </a:r>
            <a:r>
              <a:rPr lang="en-US" sz="2800" dirty="0">
                <a:effectLst/>
                <a:latin typeface="Calibri" panose="020F0502020204030204" pitchFamily="34" charset="0"/>
                <a:ea typeface="Calibri" panose="020F0502020204030204" pitchFamily="34" charset="0"/>
                <a:cs typeface="Arial" panose="020B0604020202020204" pitchFamily="34" charset="0"/>
              </a:rPr>
              <a:t> then </a:t>
            </a:r>
          </a:p>
          <a:p>
            <a:pPr marR="0" lv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terrorists (in average).</a:t>
            </a:r>
          </a:p>
          <a:p>
            <a:pPr marL="342900" marR="0" lvl="0"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In most of the games (103,392) –  the bomb was</a:t>
            </a:r>
          </a:p>
          <a:p>
            <a:pPr marR="0" lvl="0">
              <a:lnSpc>
                <a:spcPct val="107000"/>
              </a:lnSpc>
              <a:spcBef>
                <a:spcPts val="0"/>
              </a:spcBef>
              <a:spcAft>
                <a:spcPts val="80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 not planted.</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7532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337780" y="599301"/>
            <a:ext cx="12593455" cy="765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32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u="sng" dirty="0">
                <a:effectLst/>
                <a:latin typeface="Calibri" panose="020F0502020204030204" pitchFamily="34" charset="0"/>
                <a:ea typeface="Calibri" panose="020F0502020204030204" pitchFamily="34" charset="0"/>
                <a:cs typeface="Arial" panose="020B0604020202020204" pitchFamily="34" charset="0"/>
              </a:rPr>
              <a:t>Summary of data fixes (</a:t>
            </a:r>
            <a:r>
              <a:rPr lang="en-US" sz="3200" u="sng" dirty="0">
                <a:solidFill>
                  <a:srgbClr val="BF8F00"/>
                </a:solidFill>
                <a:effectLst/>
                <a:latin typeface="Calibri" panose="020F0502020204030204" pitchFamily="34" charset="0"/>
                <a:ea typeface="Calibri" panose="020F0502020204030204" pitchFamily="34" charset="0"/>
                <a:cs typeface="Arial" panose="020B0604020202020204" pitchFamily="34" charset="0"/>
              </a:rPr>
              <a:t>line 128 in the code</a:t>
            </a:r>
            <a:r>
              <a:rPr lang="en-US" sz="3200" u="sng" dirty="0">
                <a:effectLst/>
                <a:latin typeface="Calibri" panose="020F0502020204030204" pitchFamily="34" charset="0"/>
                <a:ea typeface="Calibri" panose="020F0502020204030204" pitchFamily="34" charset="0"/>
                <a:cs typeface="Arial" panose="020B0604020202020204" pitchFamily="34" charset="0"/>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u="none" strike="noStrike" dirty="0">
                <a:effectLst/>
                <a:latin typeface="Calibri" panose="020F0502020204030204" pitchFamily="34" charset="0"/>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  Some of the  features have less then 122,410 filled rows (the </a:t>
            </a:r>
          </a:p>
          <a:p>
            <a:pPr marR="0" lvl="0">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least one is </a:t>
            </a:r>
            <a:r>
              <a:rPr lang="en-US" sz="2400" dirty="0" err="1">
                <a:effectLst/>
                <a:latin typeface="Calibri" panose="020F0502020204030204" pitchFamily="34" charset="0"/>
                <a:ea typeface="Calibri" panose="020F0502020204030204" pitchFamily="34" charset="0"/>
                <a:cs typeface="Arial" panose="020B0604020202020204" pitchFamily="34" charset="0"/>
              </a:rPr>
              <a:t>ct_armor</a:t>
            </a:r>
            <a:r>
              <a:rPr lang="en-US" sz="2400" dirty="0">
                <a:effectLst/>
                <a:latin typeface="Calibri" panose="020F0502020204030204" pitchFamily="34" charset="0"/>
                <a:ea typeface="Calibri" panose="020F0502020204030204" pitchFamily="34" charset="0"/>
                <a:cs typeface="Arial" panose="020B0604020202020204" pitchFamily="34" charset="0"/>
              </a:rPr>
              <a:t> that has 100,204 filled rows) – </a:t>
            </a:r>
          </a:p>
          <a:p>
            <a:pPr marL="45720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So I’ve  decided  to replace the empty fields by putting </a:t>
            </a:r>
          </a:p>
          <a:p>
            <a:pPr marL="45720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Mean value (rounded) in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numerical </a:t>
            </a:r>
            <a:r>
              <a:rPr lang="en-US" sz="2400" dirty="0">
                <a:effectLst/>
                <a:latin typeface="Calibri" panose="020F0502020204030204" pitchFamily="34" charset="0"/>
                <a:ea typeface="Calibri" panose="020F0502020204030204" pitchFamily="34" charset="0"/>
                <a:cs typeface="Arial" panose="020B0604020202020204" pitchFamily="34" charset="0"/>
              </a:rPr>
              <a:t>features  , and mode</a:t>
            </a:r>
          </a:p>
          <a:p>
            <a:pPr marL="45720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Value in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categorical </a:t>
            </a:r>
            <a:r>
              <a:rPr lang="en-US" sz="2400" dirty="0">
                <a:effectLst/>
                <a:latin typeface="Calibri" panose="020F0502020204030204" pitchFamily="34" charset="0"/>
                <a:ea typeface="Calibri" panose="020F0502020204030204" pitchFamily="34" charset="0"/>
                <a:cs typeface="Arial" panose="020B0604020202020204" pitchFamily="34" charset="0"/>
              </a:rPr>
              <a:t>features.  (line 23 in the code)</a:t>
            </a:r>
          </a:p>
          <a:p>
            <a:pPr marL="45720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 The features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t_health</a:t>
            </a:r>
            <a:r>
              <a:rPr lang="en-US" sz="2400" dirty="0">
                <a:effectLst/>
                <a:latin typeface="Calibri" panose="020F0502020204030204" pitchFamily="34" charset="0"/>
                <a:ea typeface="Calibri" panose="020F0502020204030204" pitchFamily="34" charset="0"/>
                <a:cs typeface="Arial" panose="020B0604020202020204" pitchFamily="34" charset="0"/>
              </a:rPr>
              <a:t>’ and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ct_health</a:t>
            </a:r>
            <a:r>
              <a:rPr lang="en-US" sz="2400" dirty="0">
                <a:effectLst/>
                <a:latin typeface="Calibri" panose="020F0502020204030204" pitchFamily="34" charset="0"/>
                <a:ea typeface="Calibri" panose="020F0502020204030204" pitchFamily="34" charset="0"/>
                <a:cs typeface="Arial" panose="020B0604020202020204" pitchFamily="34" charset="0"/>
              </a:rPr>
              <a:t>’ that represent the current</a:t>
            </a:r>
          </a:p>
          <a:p>
            <a:pPr marR="0" lvl="0">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heath of the team should be no greater then 500 , but it had some</a:t>
            </a:r>
          </a:p>
          <a:p>
            <a:pPr marR="0" lvl="0">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values  that was greater – so I’ve decided to replace whose values </a:t>
            </a:r>
          </a:p>
          <a:p>
            <a:pPr marR="0" lvl="0">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with  500.</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0137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601833" y="943179"/>
            <a:ext cx="12593455" cy="697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32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3200" u="sng" dirty="0">
                <a:effectLst/>
                <a:latin typeface="Calibri" panose="020F0502020204030204" pitchFamily="34" charset="0"/>
                <a:ea typeface="Calibri" panose="020F0502020204030204" pitchFamily="34" charset="0"/>
                <a:cs typeface="Arial" panose="020B0604020202020204" pitchFamily="34" charset="0"/>
              </a:rPr>
              <a:t>Summary of data fixes (</a:t>
            </a:r>
            <a:r>
              <a:rPr lang="en-US" sz="3200" u="sng" dirty="0">
                <a:solidFill>
                  <a:srgbClr val="BF8F00"/>
                </a:solidFill>
                <a:effectLst/>
                <a:latin typeface="Calibri" panose="020F0502020204030204" pitchFamily="34" charset="0"/>
                <a:ea typeface="Calibri" panose="020F0502020204030204" pitchFamily="34" charset="0"/>
                <a:cs typeface="Arial" panose="020B0604020202020204" pitchFamily="34" charset="0"/>
              </a:rPr>
              <a:t>line 105 in the code</a:t>
            </a:r>
            <a:r>
              <a:rPr lang="en-US" sz="3200" u="sng" dirty="0">
                <a:effectLst/>
                <a:latin typeface="Calibri" panose="020F0502020204030204" pitchFamily="34" charset="0"/>
                <a:ea typeface="Calibri" panose="020F0502020204030204" pitchFamily="34" charset="0"/>
                <a:cs typeface="Arial" panose="020B0604020202020204" pitchFamily="34" charset="0"/>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400" u="none" strike="noStrike" dirty="0">
                <a:effectLst/>
                <a:latin typeface="Calibri" panose="020F0502020204030204" pitchFamily="34" charset="0"/>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The features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ct_grenade_smokegrenade</a:t>
            </a:r>
            <a:r>
              <a:rPr lang="en-US" sz="2400" dirty="0">
                <a:effectLst/>
                <a:latin typeface="Calibri" panose="020F0502020204030204" pitchFamily="34" charset="0"/>
                <a:ea typeface="Calibri" panose="020F0502020204030204" pitchFamily="34" charset="0"/>
                <a:cs typeface="Arial" panose="020B0604020202020204" pitchFamily="34" charset="0"/>
              </a:rPr>
              <a:t>’ , </a:t>
            </a:r>
          </a:p>
          <a:p>
            <a:pPr marR="0" lvl="0" rtl="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t_</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grenade_smokegrenade</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t_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grenade_flashbang</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 ,</a:t>
            </a:r>
          </a:p>
          <a:p>
            <a:pPr marR="0" lvl="0" rtl="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ct</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_</a:t>
            </a:r>
            <a:r>
              <a:rPr lang="en-US" sz="2400" dirty="0">
                <a:effectLst/>
                <a:latin typeface="Calibri" panose="020F0502020204030204" pitchFamily="34" charset="0"/>
                <a:ea typeface="Calibri" panose="020F0502020204030204" pitchFamily="34" charset="0"/>
                <a:cs typeface="Arial" panose="020B0604020202020204" pitchFamily="34" charset="0"/>
              </a:rPr>
              <a:t>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grenade_flashbang</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and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t_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players_alive</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US" sz="2400" dirty="0">
                <a:effectLst/>
                <a:latin typeface="Calibri" panose="020F0502020204030204" pitchFamily="34" charset="0"/>
                <a:ea typeface="Calibri" panose="020F0502020204030204" pitchFamily="34" charset="0"/>
                <a:cs typeface="Arial" panose="020B0604020202020204" pitchFamily="34" charset="0"/>
              </a:rPr>
              <a:t> that should not </a:t>
            </a:r>
          </a:p>
          <a:p>
            <a:pPr marR="0" lvl="0" rtl="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      be greater then 5 , but it had some values  that was greater – </a:t>
            </a:r>
          </a:p>
          <a:p>
            <a:pPr marR="0" lvl="0" rtl="0">
              <a:lnSpc>
                <a:spcPct val="107000"/>
              </a:lnSpc>
              <a:spcBef>
                <a:spcPts val="0"/>
              </a:spcBef>
              <a:spcAft>
                <a:spcPts val="0"/>
              </a:spcAft>
            </a:pPr>
            <a:r>
              <a:rPr lang="en-US" sz="2400" dirty="0">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so I’ve decided to replace whose values with  5.</a:t>
            </a:r>
          </a:p>
          <a:p>
            <a:pPr marL="342900" marR="0" lvl="0" indent="-342900">
              <a:lnSpc>
                <a:spcPct val="107000"/>
              </a:lnSpc>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 I’ve added  dummies columns  for the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round_winner</a:t>
            </a:r>
            <a:r>
              <a:rPr lang="en-US" sz="2400" dirty="0">
                <a:effectLst/>
                <a:latin typeface="Calibri" panose="020F0502020204030204" pitchFamily="34" charset="0"/>
                <a:ea typeface="Calibri" panose="020F0502020204030204" pitchFamily="34" charset="0"/>
                <a:cs typeface="Arial" panose="020B0604020202020204" pitchFamily="34" charset="0"/>
              </a:rPr>
              <a:t>’ </a:t>
            </a:r>
          </a:p>
          <a:p>
            <a:pPr marL="45720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Arial" panose="020B0604020202020204" pitchFamily="34" charset="0"/>
              </a:rPr>
              <a:t>And ‘</a:t>
            </a:r>
            <a:r>
              <a:rPr lang="en-US" sz="2400" dirty="0" err="1">
                <a:solidFill>
                  <a:srgbClr val="C45911"/>
                </a:solidFill>
                <a:effectLst/>
                <a:latin typeface="Calibri" panose="020F0502020204030204" pitchFamily="34" charset="0"/>
                <a:ea typeface="Calibri" panose="020F0502020204030204" pitchFamily="34" charset="0"/>
                <a:cs typeface="Arial" panose="020B0604020202020204" pitchFamily="34" charset="0"/>
              </a:rPr>
              <a:t>bomb_planted</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solidFill>
                  <a:srgbClr val="C45911"/>
                </a:solidFill>
                <a:effectLst/>
                <a:latin typeface="Calibri" panose="020F0502020204030204" pitchFamily="34" charset="0"/>
                <a:ea typeface="Calibri" panose="020F0502020204030204" pitchFamily="34" charset="0"/>
                <a:cs typeface="Arial" panose="020B0604020202020204" pitchFamily="34" charset="0"/>
              </a:rPr>
              <a:t> </a:t>
            </a:r>
            <a:r>
              <a:rPr lang="en-US" sz="2400" dirty="0">
                <a:effectLst/>
                <a:latin typeface="Calibri" panose="020F0502020204030204" pitchFamily="34" charset="0"/>
                <a:ea typeface="Calibri" panose="020F0502020204030204" pitchFamily="34" charset="0"/>
                <a:cs typeface="Arial" panose="020B0604020202020204" pitchFamily="34" charset="0"/>
              </a:rPr>
              <a:t>feature  as : </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US" sz="24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winner_ct</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24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winner_t</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US" sz="24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BP_True</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 ‘</a:t>
            </a:r>
            <a:r>
              <a:rPr lang="en-US" sz="2400" dirty="0" err="1">
                <a:solidFill>
                  <a:srgbClr val="4472C4"/>
                </a:solidFill>
                <a:effectLst/>
                <a:latin typeface="Calibri" panose="020F0502020204030204" pitchFamily="34" charset="0"/>
                <a:ea typeface="Calibri" panose="020F0502020204030204" pitchFamily="34" charset="0"/>
                <a:cs typeface="Arial" panose="020B0604020202020204" pitchFamily="34" charset="0"/>
              </a:rPr>
              <a:t>BP_False</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435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568579" y="-124912"/>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6" name="Picture 28">
            <a:extLst>
              <a:ext uri="{FF2B5EF4-FFF2-40B4-BE49-F238E27FC236}">
                <a16:creationId xmlns:a16="http://schemas.microsoft.com/office/drawing/2014/main" id="{0AB21907-3B8C-418F-89E6-7ECC48666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106" y="821408"/>
            <a:ext cx="8036464" cy="56880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707781" y="3578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893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5" y="930729"/>
            <a:ext cx="6032315"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u="sng" dirty="0">
                <a:effectLst/>
                <a:latin typeface="Calibri" panose="020F0502020204030204" pitchFamily="34" charset="0"/>
                <a:ea typeface="Calibri" panose="020F0502020204030204" pitchFamily="34" charset="0"/>
                <a:cs typeface="Arial" panose="020B0604020202020204" pitchFamily="34" charset="0"/>
              </a:rPr>
              <a:t>First of all some obvious correlations: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Between number of players that remained alive and health  . Terrorists: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D3A20388-F6D9-4A06-B236-B4AEAB9F2014}"/>
              </a:ext>
            </a:extLst>
          </p:cNvPr>
          <p:cNvPicPr/>
          <p:nvPr/>
        </p:nvPicPr>
        <p:blipFill>
          <a:blip r:embed="rId2">
            <a:extLst>
              <a:ext uri="{28A0092B-C50C-407E-A947-70E740481C1C}">
                <a14:useLocalDpi xmlns:a14="http://schemas.microsoft.com/office/drawing/2010/main" val="0"/>
              </a:ext>
            </a:extLst>
          </a:blip>
          <a:stretch>
            <a:fillRect/>
          </a:stretch>
        </p:blipFill>
        <p:spPr>
          <a:xfrm>
            <a:off x="4193359" y="2518514"/>
            <a:ext cx="6339603" cy="3937919"/>
          </a:xfrm>
          <a:prstGeom prst="rect">
            <a:avLst/>
          </a:prstGeom>
        </p:spPr>
      </p:pic>
    </p:spTree>
    <p:extLst>
      <p:ext uri="{BB962C8B-B14F-4D97-AF65-F5344CB8AC3E}">
        <p14:creationId xmlns:p14="http://schemas.microsoft.com/office/powerpoint/2010/main" val="2882895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1130207"/>
            <a:ext cx="5818184" cy="161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Between number of players that remained alive and health. Counter terrorists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B7C02376-56E3-4226-B3EA-862AD446934A}"/>
              </a:ext>
            </a:extLst>
          </p:cNvPr>
          <p:cNvPicPr/>
          <p:nvPr/>
        </p:nvPicPr>
        <p:blipFill>
          <a:blip r:embed="rId2">
            <a:extLst>
              <a:ext uri="{28A0092B-C50C-407E-A947-70E740481C1C}">
                <a14:useLocalDpi xmlns:a14="http://schemas.microsoft.com/office/drawing/2010/main" val="0"/>
              </a:ext>
            </a:extLst>
          </a:blip>
          <a:stretch>
            <a:fillRect/>
          </a:stretch>
        </p:blipFill>
        <p:spPr>
          <a:xfrm>
            <a:off x="4000303" y="2407532"/>
            <a:ext cx="6283791" cy="3957320"/>
          </a:xfrm>
          <a:prstGeom prst="rect">
            <a:avLst/>
          </a:prstGeom>
        </p:spPr>
      </p:pic>
    </p:spTree>
    <p:extLst>
      <p:ext uri="{BB962C8B-B14F-4D97-AF65-F5344CB8AC3E}">
        <p14:creationId xmlns:p14="http://schemas.microsoft.com/office/powerpoint/2010/main" val="3639137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30729"/>
            <a:ext cx="5818184"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can also see some  correlation between the number of players with armor and whose who wore helmets.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C</a:t>
            </a:r>
            <a:r>
              <a:rPr lang="en-US" sz="1800" dirty="0">
                <a:effectLst/>
                <a:latin typeface="Calibri" panose="020F0502020204030204" pitchFamily="34" charset="0"/>
                <a:ea typeface="Calibri" panose="020F0502020204030204" pitchFamily="34" charset="0"/>
                <a:cs typeface="Arial" panose="020B0604020202020204" pitchFamily="34" charset="0"/>
              </a:rPr>
              <a:t>ounter terrorists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E65002C1-56D6-4E3A-9464-61FA929FD698}"/>
              </a:ext>
            </a:extLst>
          </p:cNvPr>
          <p:cNvPicPr/>
          <p:nvPr/>
        </p:nvPicPr>
        <p:blipFill>
          <a:blip r:embed="rId2"/>
          <a:stretch>
            <a:fillRect/>
          </a:stretch>
        </p:blipFill>
        <p:spPr>
          <a:xfrm>
            <a:off x="5263234" y="2300992"/>
            <a:ext cx="5743575" cy="4530725"/>
          </a:xfrm>
          <a:prstGeom prst="rect">
            <a:avLst/>
          </a:prstGeom>
        </p:spPr>
      </p:pic>
    </p:spTree>
    <p:extLst>
      <p:ext uri="{BB962C8B-B14F-4D97-AF65-F5344CB8AC3E}">
        <p14:creationId xmlns:p14="http://schemas.microsoft.com/office/powerpoint/2010/main" val="166610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30729"/>
            <a:ext cx="5818184"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We can also see some  correlation between the number of players with armor and whose who wore helmets.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Terrorists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B3472A89-EE25-4C5A-9DA8-133D2FCE133A}"/>
              </a:ext>
            </a:extLst>
          </p:cNvPr>
          <p:cNvPicPr/>
          <p:nvPr/>
        </p:nvPicPr>
        <p:blipFill>
          <a:blip r:embed="rId2"/>
          <a:stretch>
            <a:fillRect/>
          </a:stretch>
        </p:blipFill>
        <p:spPr>
          <a:xfrm>
            <a:off x="5271144" y="2168301"/>
            <a:ext cx="5788025" cy="4502150"/>
          </a:xfrm>
          <a:prstGeom prst="rect">
            <a:avLst/>
          </a:prstGeom>
        </p:spPr>
      </p:pic>
    </p:spTree>
    <p:extLst>
      <p:ext uri="{BB962C8B-B14F-4D97-AF65-F5344CB8AC3E}">
        <p14:creationId xmlns:p14="http://schemas.microsoft.com/office/powerpoint/2010/main" val="415609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731252"/>
            <a:ext cx="5818184" cy="2416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149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In the terrorists team most likely all the team </a:t>
            </a:r>
            <a:r>
              <a:rPr lang="en-US" sz="1800" dirty="0">
                <a:effectLst/>
                <a:latin typeface="Calibri" panose="020F0502020204030204" pitchFamily="34" charset="0"/>
                <a:ea typeface="Calibri" panose="020F0502020204030204" pitchFamily="34" charset="0"/>
                <a:cs typeface="Arial" panose="020B0604020202020204" pitchFamily="34" charset="0"/>
              </a:rPr>
              <a:t> wore helmets.</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And in counter-terrorists most likely – none of them .(line in code  239)</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9E070775-35DC-41E7-A806-CCAE2667253A}"/>
              </a:ext>
            </a:extLst>
          </p:cNvPr>
          <p:cNvPicPr/>
          <p:nvPr/>
        </p:nvPicPr>
        <p:blipFill>
          <a:blip r:embed="rId2"/>
          <a:stretch>
            <a:fillRect/>
          </a:stretch>
        </p:blipFill>
        <p:spPr>
          <a:xfrm>
            <a:off x="5223728" y="2349500"/>
            <a:ext cx="5749925" cy="4508500"/>
          </a:xfrm>
          <a:prstGeom prst="rect">
            <a:avLst/>
          </a:prstGeom>
        </p:spPr>
      </p:pic>
    </p:spTree>
    <p:extLst>
      <p:ext uri="{BB962C8B-B14F-4D97-AF65-F5344CB8AC3E}">
        <p14:creationId xmlns:p14="http://schemas.microsoft.com/office/powerpoint/2010/main" val="1223299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1130207"/>
            <a:ext cx="5818184" cy="161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We can also see the correlation between terrorists amor and who will win the game (line in code - 189):</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97C7994A-5A1C-4296-9E0B-7CF70C52015C}"/>
              </a:ext>
            </a:extLst>
          </p:cNvPr>
          <p:cNvPicPr/>
          <p:nvPr/>
        </p:nvPicPr>
        <p:blipFill>
          <a:blip r:embed="rId2"/>
          <a:stretch>
            <a:fillRect/>
          </a:stretch>
        </p:blipFill>
        <p:spPr>
          <a:xfrm>
            <a:off x="4882387" y="2365374"/>
            <a:ext cx="5912758" cy="4362450"/>
          </a:xfrm>
          <a:prstGeom prst="rect">
            <a:avLst/>
          </a:prstGeom>
        </p:spPr>
      </p:pic>
    </p:spTree>
    <p:extLst>
      <p:ext uri="{BB962C8B-B14F-4D97-AF65-F5344CB8AC3E}">
        <p14:creationId xmlns:p14="http://schemas.microsoft.com/office/powerpoint/2010/main" val="16422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4" name="TextBox 3">
            <a:extLst>
              <a:ext uri="{FF2B5EF4-FFF2-40B4-BE49-F238E27FC236}">
                <a16:creationId xmlns:a16="http://schemas.microsoft.com/office/drawing/2014/main" id="{D111A52F-83FB-4BD8-B017-D87567941767}"/>
              </a:ext>
            </a:extLst>
          </p:cNvPr>
          <p:cNvSpPr txBox="1"/>
          <p:nvPr/>
        </p:nvSpPr>
        <p:spPr>
          <a:xfrm>
            <a:off x="4608240" y="654763"/>
            <a:ext cx="7198113" cy="6302046"/>
          </a:xfrm>
          <a:prstGeom prst="rect">
            <a:avLst/>
          </a:prstGeom>
          <a:noFill/>
        </p:spPr>
        <p:txBody>
          <a:bodyPr wrap="square" rtlCol="0">
            <a:spAutoFit/>
          </a:bodyPr>
          <a:lstStyle/>
          <a:p>
            <a:pPr marL="0" marR="0">
              <a:lnSpc>
                <a:spcPct val="107000"/>
              </a:lnSpc>
              <a:spcBef>
                <a:spcPts val="0"/>
              </a:spcBef>
              <a:spcAft>
                <a:spcPts val="800"/>
              </a:spcAft>
            </a:pPr>
            <a:r>
              <a:rPr lang="en-US" sz="2400" b="1" u="sng" dirty="0">
                <a:effectLst/>
                <a:latin typeface="Calibri" panose="020F0502020204030204" pitchFamily="34" charset="0"/>
                <a:ea typeface="Calibri" panose="020F0502020204030204" pitchFamily="34" charset="0"/>
                <a:cs typeface="Arial" panose="020B0604020202020204" pitchFamily="34" charset="0"/>
              </a:rPr>
              <a:t>Intro:</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 think that I’ve received the most interesting dataset – It’s about the </a:t>
            </a:r>
            <a:r>
              <a:rPr lang="en-US" sz="1800" b="1" dirty="0">
                <a:effectLst/>
                <a:latin typeface="Calibri" panose="020F0502020204030204" pitchFamily="34" charset="0"/>
                <a:ea typeface="Calibri" panose="020F0502020204030204" pitchFamily="34" charset="0"/>
                <a:cs typeface="Arial" panose="020B0604020202020204" pitchFamily="34" charset="0"/>
              </a:rPr>
              <a:t>Counter-Strike</a:t>
            </a:r>
            <a:r>
              <a:rPr lang="en-US" sz="1800" dirty="0">
                <a:effectLst/>
                <a:latin typeface="Calibri" panose="020F0502020204030204" pitchFamily="34" charset="0"/>
                <a:ea typeface="Calibri" panose="020F0502020204030204" pitchFamily="34" charset="0"/>
                <a:cs typeface="Arial" panose="020B0604020202020204" pitchFamily="34" charset="0"/>
              </a:rPr>
              <a:t> game  - that I </a:t>
            </a:r>
            <a:r>
              <a:rPr lang="en-US" sz="1800" dirty="0" err="1">
                <a:effectLst/>
                <a:latin typeface="Calibri" panose="020F0502020204030204" pitchFamily="34" charset="0"/>
                <a:ea typeface="Calibri" panose="020F0502020204030204" pitchFamily="34" charset="0"/>
                <a:cs typeface="Arial" panose="020B0604020202020204" pitchFamily="34" charset="0"/>
              </a:rPr>
              <a:t>realy</a:t>
            </a:r>
            <a:r>
              <a:rPr lang="en-US" sz="1800" dirty="0">
                <a:effectLst/>
                <a:latin typeface="Calibri" panose="020F0502020204030204" pitchFamily="34" charset="0"/>
                <a:ea typeface="Calibri" panose="020F0502020204030204" pitchFamily="34" charset="0"/>
                <a:cs typeface="Arial" panose="020B0604020202020204" pitchFamily="34" charset="0"/>
              </a:rPr>
              <a:t> loved then I was a teenager .</a:t>
            </a:r>
          </a:p>
          <a:p>
            <a:pPr marL="0" marR="0">
              <a:lnSpc>
                <a:spcPct val="107000"/>
              </a:lnSpc>
              <a:spcBef>
                <a:spcPts val="0"/>
              </a:spcBef>
              <a:spcAft>
                <a:spcPts val="800"/>
              </a:spcAft>
            </a:pPr>
            <a:r>
              <a:rPr lang="en-US" sz="1800" u="sng" dirty="0">
                <a:effectLst/>
                <a:latin typeface="Calibri" panose="020F0502020204030204" pitchFamily="34" charset="0"/>
                <a:ea typeface="Calibri" panose="020F0502020204030204" pitchFamily="34" charset="0"/>
                <a:cs typeface="Arial" panose="020B0604020202020204" pitchFamily="34" charset="0"/>
              </a:rPr>
              <a:t>About Counter-Strike: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 think that everyone knows that game ,  but in case that not – here some description: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Counter-Strike: Global Offensive (CS:GO) is a multiplayer first-person shooter video game developed by Valve and Hidden Path Entertainment. It is the fourth game in the Counter-Strike series and was released for Windows, macOS, Xbox 360, and PlayStation 3 in August 2012, while the Linux version was released in 2014.</a:t>
            </a:r>
          </a:p>
          <a:p>
            <a:r>
              <a:rPr lang="en-US" sz="1800" dirty="0">
                <a:effectLst/>
                <a:latin typeface="Calibri" panose="020F0502020204030204" pitchFamily="34" charset="0"/>
                <a:ea typeface="Calibri" panose="020F0502020204030204" pitchFamily="34" charset="0"/>
                <a:cs typeface="Arial" panose="020B0604020202020204" pitchFamily="34" charset="0"/>
              </a:rPr>
              <a:t>The game pits two teams against each other: the Terrorists and the Counter-Terrorists. Both sides are tasked with eliminating the other while also completing separate objectives. The Terrorists, depending on the game mode, must either plant the bomb or defend the hostages, while the Counter-Terrorists must either prevent the bomb from being planted, defuse the </a:t>
            </a:r>
            <a:r>
              <a:rPr lang="en-US" sz="1800" u="none" strike="noStrike"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534D7690-177D-4CCF-A731-1E33D9D4BA1A}"/>
              </a:ext>
            </a:extLst>
          </p:cNvPr>
          <p:cNvPicPr>
            <a:picLocks noChangeAspect="1"/>
          </p:cNvPicPr>
          <p:nvPr/>
        </p:nvPicPr>
        <p:blipFill>
          <a:blip r:embed="rId2"/>
          <a:stretch>
            <a:fillRect/>
          </a:stretch>
        </p:blipFill>
        <p:spPr>
          <a:xfrm>
            <a:off x="2447865" y="1225617"/>
            <a:ext cx="1793967" cy="2736991"/>
          </a:xfrm>
          <a:prstGeom prst="rect">
            <a:avLst/>
          </a:prstGeom>
        </p:spPr>
      </p:pic>
    </p:spTree>
    <p:extLst>
      <p:ext uri="{BB962C8B-B14F-4D97-AF65-F5344CB8AC3E}">
        <p14:creationId xmlns:p14="http://schemas.microsoft.com/office/powerpoint/2010/main" val="1214645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7309614" y="331646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82026"/>
            <a:ext cx="5818184" cy="1915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As well as correlation between the amount of players among the terrorists who wore helmets and the game winner (line In the code - 195)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B62F3B5D-49E4-4366-B706-29A2C69523F6}"/>
              </a:ext>
            </a:extLst>
          </p:cNvPr>
          <p:cNvPicPr/>
          <p:nvPr/>
        </p:nvPicPr>
        <p:blipFill>
          <a:blip r:embed="rId2"/>
          <a:stretch>
            <a:fillRect/>
          </a:stretch>
        </p:blipFill>
        <p:spPr>
          <a:xfrm>
            <a:off x="6238990" y="2279251"/>
            <a:ext cx="5756275" cy="4543425"/>
          </a:xfrm>
          <a:prstGeom prst="rect">
            <a:avLst/>
          </a:prstGeom>
        </p:spPr>
      </p:pic>
    </p:spTree>
    <p:extLst>
      <p:ext uri="{BB962C8B-B14F-4D97-AF65-F5344CB8AC3E}">
        <p14:creationId xmlns:p14="http://schemas.microsoft.com/office/powerpoint/2010/main" val="77732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Number of defuse kits is also important to the game:</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30730"/>
            <a:ext cx="5818184"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What about the counter terrorists </a:t>
            </a:r>
            <a:r>
              <a:rPr lang="en-US" dirty="0" err="1">
                <a:latin typeface="Calibri" panose="020F0502020204030204" pitchFamily="34" charset="0"/>
                <a:ea typeface="Calibri" panose="020F0502020204030204" pitchFamily="34" charset="0"/>
                <a:cs typeface="Arial" panose="020B0604020202020204" pitchFamily="34" charset="0"/>
              </a:rPr>
              <a:t>werring</a:t>
            </a:r>
            <a:r>
              <a:rPr lang="en-US" dirty="0">
                <a:latin typeface="Calibri" panose="020F0502020204030204" pitchFamily="34" charset="0"/>
                <a:ea typeface="Calibri" panose="020F0502020204030204" pitchFamily="34" charset="0"/>
                <a:cs typeface="Arial" panose="020B0604020202020204" pitchFamily="34" charset="0"/>
              </a:rPr>
              <a:t> helmets, and have amor ?  -  There also noticeable correlation </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(line In the code - 222)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28B27404-4637-4BFF-A4EC-EE1057653F59}"/>
              </a:ext>
            </a:extLst>
          </p:cNvPr>
          <p:cNvPicPr/>
          <p:nvPr/>
        </p:nvPicPr>
        <p:blipFill>
          <a:blip r:embed="rId2"/>
          <a:stretch>
            <a:fillRect/>
          </a:stretch>
        </p:blipFill>
        <p:spPr>
          <a:xfrm>
            <a:off x="8083296" y="2337308"/>
            <a:ext cx="3601323" cy="1719345"/>
          </a:xfrm>
          <a:prstGeom prst="rect">
            <a:avLst/>
          </a:prstGeom>
        </p:spPr>
      </p:pic>
      <p:pic>
        <p:nvPicPr>
          <p:cNvPr id="25" name="Picture 24">
            <a:extLst>
              <a:ext uri="{FF2B5EF4-FFF2-40B4-BE49-F238E27FC236}">
                <a16:creationId xmlns:a16="http://schemas.microsoft.com/office/drawing/2014/main" id="{48244A26-C395-458E-BFC5-388DB0C73B70}"/>
              </a:ext>
            </a:extLst>
          </p:cNvPr>
          <p:cNvPicPr/>
          <p:nvPr/>
        </p:nvPicPr>
        <p:blipFill>
          <a:blip r:embed="rId3"/>
          <a:stretch>
            <a:fillRect/>
          </a:stretch>
        </p:blipFill>
        <p:spPr>
          <a:xfrm>
            <a:off x="6505303" y="4848226"/>
            <a:ext cx="3317966" cy="1943100"/>
          </a:xfrm>
          <a:prstGeom prst="rect">
            <a:avLst/>
          </a:prstGeom>
        </p:spPr>
      </p:pic>
      <p:pic>
        <p:nvPicPr>
          <p:cNvPr id="26" name="Picture 25">
            <a:extLst>
              <a:ext uri="{FF2B5EF4-FFF2-40B4-BE49-F238E27FC236}">
                <a16:creationId xmlns:a16="http://schemas.microsoft.com/office/drawing/2014/main" id="{ED5B0062-2EC4-46DD-A4B4-FADD3E2373CE}"/>
              </a:ext>
            </a:extLst>
          </p:cNvPr>
          <p:cNvPicPr/>
          <p:nvPr/>
        </p:nvPicPr>
        <p:blipFill>
          <a:blip r:embed="rId4"/>
          <a:stretch>
            <a:fillRect/>
          </a:stretch>
        </p:blipFill>
        <p:spPr>
          <a:xfrm>
            <a:off x="4873457" y="3028227"/>
            <a:ext cx="2645524" cy="1069108"/>
          </a:xfrm>
          <a:prstGeom prst="rect">
            <a:avLst/>
          </a:prstGeom>
        </p:spPr>
      </p:pic>
    </p:spTree>
    <p:extLst>
      <p:ext uri="{BB962C8B-B14F-4D97-AF65-F5344CB8AC3E}">
        <p14:creationId xmlns:p14="http://schemas.microsoft.com/office/powerpoint/2010/main" val="131214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915309" y="4549411"/>
            <a:ext cx="118504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r>
              <a:rPr lang="en-US" sz="2800" dirty="0"/>
              <a:t>	But most of them – not important features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879434"/>
            <a:ext cx="5818184" cy="212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What about </a:t>
            </a:r>
            <a:r>
              <a:rPr lang="en-US" dirty="0" err="1">
                <a:latin typeface="Calibri" panose="020F0502020204030204" pitchFamily="34" charset="0"/>
                <a:ea typeface="Calibri" panose="020F0502020204030204" pitchFamily="34" charset="0"/>
                <a:cs typeface="Arial" panose="020B0604020202020204" pitchFamily="34" charset="0"/>
              </a:rPr>
              <a:t>grenate</a:t>
            </a:r>
            <a:r>
              <a:rPr lang="en-US" dirty="0">
                <a:latin typeface="Calibri" panose="020F0502020204030204" pitchFamily="34" charset="0"/>
                <a:ea typeface="Calibri" panose="020F0502020204030204" pitchFamily="34" charset="0"/>
                <a:cs typeface="Arial" panose="020B0604020202020204" pitchFamily="34" charset="0"/>
              </a:rPr>
              <a:t> type that players used? </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Some of them are important like : </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(line In the code - 228)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4EFD5DBA-BCC3-4404-BF16-3C9327939B21}"/>
              </a:ext>
            </a:extLst>
          </p:cNvPr>
          <p:cNvPicPr/>
          <p:nvPr/>
        </p:nvPicPr>
        <p:blipFill>
          <a:blip r:embed="rId2"/>
          <a:stretch>
            <a:fillRect/>
          </a:stretch>
        </p:blipFill>
        <p:spPr>
          <a:xfrm>
            <a:off x="8031045" y="1671508"/>
            <a:ext cx="3432523" cy="2254450"/>
          </a:xfrm>
          <a:prstGeom prst="rect">
            <a:avLst/>
          </a:prstGeom>
        </p:spPr>
      </p:pic>
      <p:pic>
        <p:nvPicPr>
          <p:cNvPr id="27" name="Picture 26">
            <a:extLst>
              <a:ext uri="{FF2B5EF4-FFF2-40B4-BE49-F238E27FC236}">
                <a16:creationId xmlns:a16="http://schemas.microsoft.com/office/drawing/2014/main" id="{5C75A90D-C96D-40A3-AFE8-AD7676AEB98D}"/>
              </a:ext>
            </a:extLst>
          </p:cNvPr>
          <p:cNvPicPr/>
          <p:nvPr/>
        </p:nvPicPr>
        <p:blipFill>
          <a:blip r:embed="rId3"/>
          <a:stretch>
            <a:fillRect/>
          </a:stretch>
        </p:blipFill>
        <p:spPr>
          <a:xfrm>
            <a:off x="4295067" y="2837604"/>
            <a:ext cx="3001083" cy="1116831"/>
          </a:xfrm>
          <a:prstGeom prst="rect">
            <a:avLst/>
          </a:prstGeom>
        </p:spPr>
      </p:pic>
    </p:spTree>
    <p:extLst>
      <p:ext uri="{BB962C8B-B14F-4D97-AF65-F5344CB8AC3E}">
        <p14:creationId xmlns:p14="http://schemas.microsoft.com/office/powerpoint/2010/main" val="190988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3637528" y="6362712"/>
            <a:ext cx="86356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Except the “</a:t>
            </a:r>
            <a:r>
              <a:rPr lang="en-US" dirty="0" err="1"/>
              <a:t>de_cache</a:t>
            </a:r>
            <a:r>
              <a:rPr lang="en-US" dirty="0"/>
              <a:t>” map , but there is very small amount of game on it. </a:t>
            </a:r>
            <a:endParaRPr lang="en-US" sz="2800" dirty="0"/>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208165" y="3617570"/>
            <a:ext cx="118504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And there is no </a:t>
            </a:r>
            <a:r>
              <a:rPr lang="en-US" dirty="0" err="1"/>
              <a:t>notisible</a:t>
            </a:r>
            <a:r>
              <a:rPr lang="en-US" dirty="0"/>
              <a:t> correlation between the map and the winners:</a:t>
            </a:r>
            <a:endParaRPr lang="en-US" sz="2800" dirty="0"/>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30730"/>
            <a:ext cx="5818184"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How about the maps ?  </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They played about the same amount of times on each map: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988BDCB0-48D1-4F92-B7AB-30A6B84AF5F8}"/>
              </a:ext>
            </a:extLst>
          </p:cNvPr>
          <p:cNvPicPr/>
          <p:nvPr/>
        </p:nvPicPr>
        <p:blipFill>
          <a:blip r:embed="rId2"/>
          <a:stretch>
            <a:fillRect/>
          </a:stretch>
        </p:blipFill>
        <p:spPr>
          <a:xfrm>
            <a:off x="8983932" y="1553594"/>
            <a:ext cx="2145622" cy="1694839"/>
          </a:xfrm>
          <a:prstGeom prst="rect">
            <a:avLst/>
          </a:prstGeom>
        </p:spPr>
      </p:pic>
      <p:pic>
        <p:nvPicPr>
          <p:cNvPr id="25" name="Picture 24">
            <a:extLst>
              <a:ext uri="{FF2B5EF4-FFF2-40B4-BE49-F238E27FC236}">
                <a16:creationId xmlns:a16="http://schemas.microsoft.com/office/drawing/2014/main" id="{7BEA4907-F470-47DA-B4A9-BFD72017846D}"/>
              </a:ext>
            </a:extLst>
          </p:cNvPr>
          <p:cNvPicPr/>
          <p:nvPr/>
        </p:nvPicPr>
        <p:blipFill>
          <a:blip r:embed="rId3"/>
          <a:stretch>
            <a:fillRect/>
          </a:stretch>
        </p:blipFill>
        <p:spPr>
          <a:xfrm>
            <a:off x="6317471" y="4271983"/>
            <a:ext cx="2607073" cy="2106649"/>
          </a:xfrm>
          <a:prstGeom prst="rect">
            <a:avLst/>
          </a:prstGeom>
        </p:spPr>
      </p:pic>
    </p:spTree>
    <p:extLst>
      <p:ext uri="{BB962C8B-B14F-4D97-AF65-F5344CB8AC3E}">
        <p14:creationId xmlns:p14="http://schemas.microsoft.com/office/powerpoint/2010/main" val="2309480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116195"/>
            <a:ext cx="1185042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But there is very small amount of times then the </a:t>
            </a:r>
          </a:p>
          <a:p>
            <a:r>
              <a:rPr lang="en-US" dirty="0"/>
              <a:t>			bomb has been planed ,  and it doesn’t depend </a:t>
            </a:r>
          </a:p>
          <a:p>
            <a:r>
              <a:rPr lang="en-US" dirty="0"/>
              <a:t>                              on the map as well – </a:t>
            </a:r>
          </a:p>
          <a:p>
            <a:r>
              <a:rPr lang="en-US" dirty="0"/>
              <a:t>						~20-25 %  on </a:t>
            </a:r>
            <a:r>
              <a:rPr lang="en-US" dirty="0" err="1"/>
              <a:t>eachmap</a:t>
            </a:r>
            <a:r>
              <a:rPr lang="en-US" dirty="0"/>
              <a:t>.</a:t>
            </a:r>
          </a:p>
          <a:p>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3065386" y="930730"/>
            <a:ext cx="5818184" cy="20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Amount of bombs that was planted  - is important  - </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We can see that if the terrorists have managed to plant the bomb – most likely they will win the game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D8DCABA5-E85D-4901-9308-B85617ECD6A1}"/>
              </a:ext>
            </a:extLst>
          </p:cNvPr>
          <p:cNvPicPr/>
          <p:nvPr/>
        </p:nvPicPr>
        <p:blipFill>
          <a:blip r:embed="rId2"/>
          <a:stretch>
            <a:fillRect/>
          </a:stretch>
        </p:blipFill>
        <p:spPr>
          <a:xfrm>
            <a:off x="3148788" y="2508292"/>
            <a:ext cx="2976281" cy="1127820"/>
          </a:xfrm>
          <a:prstGeom prst="rect">
            <a:avLst/>
          </a:prstGeom>
        </p:spPr>
      </p:pic>
      <p:pic>
        <p:nvPicPr>
          <p:cNvPr id="26" name="Picture 25">
            <a:extLst>
              <a:ext uri="{FF2B5EF4-FFF2-40B4-BE49-F238E27FC236}">
                <a16:creationId xmlns:a16="http://schemas.microsoft.com/office/drawing/2014/main" id="{5ECB2A2B-4078-4D3F-AA57-44E26CE8F4D8}"/>
              </a:ext>
            </a:extLst>
          </p:cNvPr>
          <p:cNvPicPr/>
          <p:nvPr/>
        </p:nvPicPr>
        <p:blipFill>
          <a:blip r:embed="rId3"/>
          <a:stretch>
            <a:fillRect/>
          </a:stretch>
        </p:blipFill>
        <p:spPr>
          <a:xfrm>
            <a:off x="8510304" y="2618843"/>
            <a:ext cx="2759075" cy="3508375"/>
          </a:xfrm>
          <a:prstGeom prst="rect">
            <a:avLst/>
          </a:prstGeom>
        </p:spPr>
      </p:pic>
    </p:spTree>
    <p:extLst>
      <p:ext uri="{BB962C8B-B14F-4D97-AF65-F5344CB8AC3E}">
        <p14:creationId xmlns:p14="http://schemas.microsoft.com/office/powerpoint/2010/main" val="150452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383955" y="915392"/>
            <a:ext cx="5818184" cy="3214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Exploratory Data Analysis (</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126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About the time left  - interesting fact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Most  games ended not in the last second , but they have</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many time left – </a:t>
            </a:r>
            <a:r>
              <a:rPr lang="en-US" dirty="0" err="1">
                <a:latin typeface="Calibri" panose="020F0502020204030204" pitchFamily="34" charset="0"/>
                <a:ea typeface="Calibri" panose="020F0502020204030204" pitchFamily="34" charset="0"/>
                <a:cs typeface="Arial" panose="020B0604020202020204" pitchFamily="34" charset="0"/>
              </a:rPr>
              <a:t>actioaly</a:t>
            </a:r>
            <a:r>
              <a:rPr lang="en-US" dirty="0">
                <a:latin typeface="Calibri" panose="020F0502020204030204" pitchFamily="34" charset="0"/>
                <a:ea typeface="Calibri" panose="020F0502020204030204" pitchFamily="34" charset="0"/>
                <a:cs typeface="Arial" panose="020B0604020202020204" pitchFamily="34" charset="0"/>
              </a:rPr>
              <a:t>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there  are many games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That had around 170 sec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left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2197AAAA-05B4-4031-AA0A-EC2DC84E3D78}"/>
              </a:ext>
            </a:extLst>
          </p:cNvPr>
          <p:cNvPicPr/>
          <p:nvPr/>
        </p:nvPicPr>
        <p:blipFill>
          <a:blip r:embed="rId2"/>
          <a:stretch>
            <a:fillRect/>
          </a:stretch>
        </p:blipFill>
        <p:spPr>
          <a:xfrm>
            <a:off x="5716513" y="2190305"/>
            <a:ext cx="5772150" cy="4397375"/>
          </a:xfrm>
          <a:prstGeom prst="rect">
            <a:avLst/>
          </a:prstGeom>
        </p:spPr>
      </p:pic>
    </p:spTree>
    <p:extLst>
      <p:ext uri="{BB962C8B-B14F-4D97-AF65-F5344CB8AC3E}">
        <p14:creationId xmlns:p14="http://schemas.microsoft.com/office/powerpoint/2010/main" val="199427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636929"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1188824"/>
            <a:ext cx="58181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Lets look on some pair plots – to find the best pair :</a:t>
            </a:r>
          </a:p>
        </p:txBody>
      </p:sp>
      <p:pic>
        <p:nvPicPr>
          <p:cNvPr id="20" name="Picture 19">
            <a:extLst>
              <a:ext uri="{FF2B5EF4-FFF2-40B4-BE49-F238E27FC236}">
                <a16:creationId xmlns:a16="http://schemas.microsoft.com/office/drawing/2014/main" id="{AFD7AF00-FDC3-49EA-B105-758F30000917}"/>
              </a:ext>
            </a:extLst>
          </p:cNvPr>
          <p:cNvPicPr/>
          <p:nvPr/>
        </p:nvPicPr>
        <p:blipFill>
          <a:blip r:embed="rId2"/>
          <a:stretch>
            <a:fillRect/>
          </a:stretch>
        </p:blipFill>
        <p:spPr>
          <a:xfrm>
            <a:off x="3484755" y="2241550"/>
            <a:ext cx="7268589" cy="3403984"/>
          </a:xfrm>
          <a:prstGeom prst="rect">
            <a:avLst/>
          </a:prstGeom>
        </p:spPr>
      </p:pic>
    </p:spTree>
    <p:extLst>
      <p:ext uri="{BB962C8B-B14F-4D97-AF65-F5344CB8AC3E}">
        <p14:creationId xmlns:p14="http://schemas.microsoft.com/office/powerpoint/2010/main" val="1264972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6306016" y="5813854"/>
            <a:ext cx="46341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The best looking is </a:t>
            </a:r>
            <a:r>
              <a:rPr lang="en-US" dirty="0" err="1"/>
              <a:t>t_armor</a:t>
            </a:r>
            <a:r>
              <a:rPr lang="en-US" dirty="0"/>
              <a:t> vs </a:t>
            </a:r>
            <a:r>
              <a:rPr lang="en-US" dirty="0" err="1"/>
              <a:t>ct_armor</a:t>
            </a:r>
            <a:r>
              <a:rPr lang="en-US" dirty="0"/>
              <a:t> .</a:t>
            </a:r>
          </a:p>
          <a:p>
            <a:r>
              <a:rPr lang="en-US" dirty="0"/>
              <a:t>But </a:t>
            </a:r>
            <a:r>
              <a:rPr lang="en-US" dirty="0" err="1"/>
              <a:t>we”ll</a:t>
            </a:r>
            <a:r>
              <a:rPr lang="en-US" dirty="0"/>
              <a:t> check also – </a:t>
            </a:r>
            <a:r>
              <a:rPr lang="en-US" dirty="0" err="1"/>
              <a:t>t_helmets</a:t>
            </a:r>
            <a:r>
              <a:rPr lang="en-US" dirty="0"/>
              <a:t> vs </a:t>
            </a:r>
            <a:r>
              <a:rPr lang="en-US" dirty="0" err="1"/>
              <a:t>ct_helmets</a:t>
            </a:r>
            <a:r>
              <a:rPr lang="en-US" dirty="0"/>
              <a:t>.</a:t>
            </a:r>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1188824"/>
            <a:ext cx="58181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And some more suspected pairs  :</a:t>
            </a:r>
          </a:p>
        </p:txBody>
      </p:sp>
      <p:pic>
        <p:nvPicPr>
          <p:cNvPr id="23" name="Picture 22">
            <a:extLst>
              <a:ext uri="{FF2B5EF4-FFF2-40B4-BE49-F238E27FC236}">
                <a16:creationId xmlns:a16="http://schemas.microsoft.com/office/drawing/2014/main" id="{653F0E0A-0964-4745-94A4-0E65664C8635}"/>
              </a:ext>
            </a:extLst>
          </p:cNvPr>
          <p:cNvPicPr/>
          <p:nvPr/>
        </p:nvPicPr>
        <p:blipFill>
          <a:blip r:embed="rId2"/>
          <a:stretch>
            <a:fillRect/>
          </a:stretch>
        </p:blipFill>
        <p:spPr>
          <a:xfrm>
            <a:off x="3769112" y="2175932"/>
            <a:ext cx="6612673" cy="3327129"/>
          </a:xfrm>
          <a:prstGeom prst="rect">
            <a:avLst/>
          </a:prstGeom>
        </p:spPr>
      </p:pic>
    </p:spTree>
    <p:extLst>
      <p:ext uri="{BB962C8B-B14F-4D97-AF65-F5344CB8AC3E}">
        <p14:creationId xmlns:p14="http://schemas.microsoft.com/office/powerpoint/2010/main" val="2472184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1188824"/>
            <a:ext cx="58181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Gaussian Naïve bayes :</a:t>
            </a:r>
          </a:p>
        </p:txBody>
      </p:sp>
      <p:pic>
        <p:nvPicPr>
          <p:cNvPr id="20" name="Picture 19">
            <a:extLst>
              <a:ext uri="{FF2B5EF4-FFF2-40B4-BE49-F238E27FC236}">
                <a16:creationId xmlns:a16="http://schemas.microsoft.com/office/drawing/2014/main" id="{6E68627D-130E-45EE-949C-3B69BE834911}"/>
              </a:ext>
            </a:extLst>
          </p:cNvPr>
          <p:cNvPicPr/>
          <p:nvPr/>
        </p:nvPicPr>
        <p:blipFill>
          <a:blip r:embed="rId2"/>
          <a:stretch>
            <a:fillRect/>
          </a:stretch>
        </p:blipFill>
        <p:spPr>
          <a:xfrm>
            <a:off x="5084404" y="2707319"/>
            <a:ext cx="6846528" cy="3812750"/>
          </a:xfrm>
          <a:prstGeom prst="rect">
            <a:avLst/>
          </a:prstGeom>
        </p:spPr>
      </p:pic>
      <p:pic>
        <p:nvPicPr>
          <p:cNvPr id="24" name="Picture 23">
            <a:extLst>
              <a:ext uri="{FF2B5EF4-FFF2-40B4-BE49-F238E27FC236}">
                <a16:creationId xmlns:a16="http://schemas.microsoft.com/office/drawing/2014/main" id="{D992A26D-35A3-4526-B2B9-C8EE4544D8AD}"/>
              </a:ext>
            </a:extLst>
          </p:cNvPr>
          <p:cNvPicPr/>
          <p:nvPr/>
        </p:nvPicPr>
        <p:blipFill>
          <a:blip r:embed="rId3"/>
          <a:stretch>
            <a:fillRect/>
          </a:stretch>
        </p:blipFill>
        <p:spPr>
          <a:xfrm>
            <a:off x="1216550" y="2284586"/>
            <a:ext cx="3704212" cy="2225098"/>
          </a:xfrm>
          <a:prstGeom prst="rect">
            <a:avLst/>
          </a:prstGeom>
        </p:spPr>
      </p:pic>
    </p:spTree>
    <p:extLst>
      <p:ext uri="{BB962C8B-B14F-4D97-AF65-F5344CB8AC3E}">
        <p14:creationId xmlns:p14="http://schemas.microsoft.com/office/powerpoint/2010/main" val="1517461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809233"/>
            <a:ext cx="5818184" cy="16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Decision Tree Classifier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Depth – 3   accuracy 0.70 :  </a:t>
            </a:r>
          </a:p>
          <a:p>
            <a:pPr>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109A050C-C930-459A-B0F2-87F9B1CA8FCC}"/>
              </a:ext>
            </a:extLst>
          </p:cNvPr>
          <p:cNvPicPr/>
          <p:nvPr/>
        </p:nvPicPr>
        <p:blipFill>
          <a:blip r:embed="rId2"/>
          <a:stretch>
            <a:fillRect/>
          </a:stretch>
        </p:blipFill>
        <p:spPr>
          <a:xfrm>
            <a:off x="5072933" y="2473711"/>
            <a:ext cx="6877824" cy="3931066"/>
          </a:xfrm>
          <a:prstGeom prst="rect">
            <a:avLst/>
          </a:prstGeom>
        </p:spPr>
      </p:pic>
      <p:pic>
        <p:nvPicPr>
          <p:cNvPr id="25" name="Picture 24">
            <a:extLst>
              <a:ext uri="{FF2B5EF4-FFF2-40B4-BE49-F238E27FC236}">
                <a16:creationId xmlns:a16="http://schemas.microsoft.com/office/drawing/2014/main" id="{663B6839-2AA3-46C4-95E1-7320462192C1}"/>
              </a:ext>
            </a:extLst>
          </p:cNvPr>
          <p:cNvPicPr/>
          <p:nvPr/>
        </p:nvPicPr>
        <p:blipFill>
          <a:blip r:embed="rId3"/>
          <a:stretch>
            <a:fillRect/>
          </a:stretch>
        </p:blipFill>
        <p:spPr>
          <a:xfrm>
            <a:off x="876939" y="2496657"/>
            <a:ext cx="3990975" cy="1971675"/>
          </a:xfrm>
          <a:prstGeom prst="rect">
            <a:avLst/>
          </a:prstGeom>
        </p:spPr>
      </p:pic>
    </p:spTree>
    <p:extLst>
      <p:ext uri="{BB962C8B-B14F-4D97-AF65-F5344CB8AC3E}">
        <p14:creationId xmlns:p14="http://schemas.microsoft.com/office/powerpoint/2010/main" val="362586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4" name="TextBox 3">
            <a:extLst>
              <a:ext uri="{FF2B5EF4-FFF2-40B4-BE49-F238E27FC236}">
                <a16:creationId xmlns:a16="http://schemas.microsoft.com/office/drawing/2014/main" id="{D111A52F-83FB-4BD8-B017-D87567941767}"/>
              </a:ext>
            </a:extLst>
          </p:cNvPr>
          <p:cNvSpPr txBox="1"/>
          <p:nvPr/>
        </p:nvSpPr>
        <p:spPr>
          <a:xfrm>
            <a:off x="4301582" y="1095236"/>
            <a:ext cx="7198113" cy="4142288"/>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bomb, or rescue the hostages. There are nine game modes, all of which have distinct characteristics specific to that mode. The game also has matchmaking support that allows players to play on dedicated Valve servers, as well as allowing members of the community to host their own servers with custom maps and game modes. A battle-</a:t>
            </a:r>
            <a:r>
              <a:rPr lang="en-US" sz="1800" dirty="0" err="1">
                <a:effectLst/>
                <a:latin typeface="Calibri" panose="020F0502020204030204" pitchFamily="34" charset="0"/>
                <a:ea typeface="Calibri" panose="020F0502020204030204" pitchFamily="34" charset="0"/>
                <a:cs typeface="Arial" panose="020B0604020202020204" pitchFamily="34" charset="0"/>
              </a:rPr>
              <a:t>royale</a:t>
            </a:r>
            <a:r>
              <a:rPr lang="en-US" sz="1800" dirty="0">
                <a:effectLst/>
                <a:latin typeface="Calibri" panose="020F0502020204030204" pitchFamily="34" charset="0"/>
                <a:ea typeface="Calibri" panose="020F0502020204030204" pitchFamily="34" charset="0"/>
                <a:cs typeface="Arial" panose="020B0604020202020204" pitchFamily="34" charset="0"/>
              </a:rPr>
              <a:t> game-mode, "Danger Zone", was introduced in December 2018.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u="sng" dirty="0">
                <a:effectLst/>
                <a:latin typeface="Calibri" panose="020F0502020204030204" pitchFamily="34" charset="0"/>
                <a:ea typeface="Calibri" panose="020F0502020204030204" pitchFamily="34" charset="0"/>
                <a:cs typeface="Arial" panose="020B0604020202020204" pitchFamily="34" charset="0"/>
              </a:rPr>
              <a:t>About data set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data set size is  122410 rows x 29 columns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Each row represent one game . All games were 5v5, meaning 5 players on each team (terrorists and counter-terrorists).</a:t>
            </a:r>
          </a:p>
          <a:p>
            <a:endParaRPr lang="en-US" dirty="0"/>
          </a:p>
        </p:txBody>
      </p:sp>
      <p:pic>
        <p:nvPicPr>
          <p:cNvPr id="5" name="Picture 4">
            <a:extLst>
              <a:ext uri="{FF2B5EF4-FFF2-40B4-BE49-F238E27FC236}">
                <a16:creationId xmlns:a16="http://schemas.microsoft.com/office/drawing/2014/main" id="{3334BB65-2A0A-4622-B62A-BC4EC5BDA6D4}"/>
              </a:ext>
            </a:extLst>
          </p:cNvPr>
          <p:cNvPicPr>
            <a:picLocks noChangeAspect="1"/>
          </p:cNvPicPr>
          <p:nvPr/>
        </p:nvPicPr>
        <p:blipFill>
          <a:blip r:embed="rId2"/>
          <a:stretch>
            <a:fillRect/>
          </a:stretch>
        </p:blipFill>
        <p:spPr>
          <a:xfrm>
            <a:off x="1268047" y="1771565"/>
            <a:ext cx="2921150" cy="1657435"/>
          </a:xfrm>
          <a:prstGeom prst="rect">
            <a:avLst/>
          </a:prstGeom>
        </p:spPr>
      </p:pic>
    </p:spTree>
    <p:extLst>
      <p:ext uri="{BB962C8B-B14F-4D97-AF65-F5344CB8AC3E}">
        <p14:creationId xmlns:p14="http://schemas.microsoft.com/office/powerpoint/2010/main" val="4197535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999029"/>
            <a:ext cx="5818184" cy="130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Decision Tree Classifier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Depth – 5   accuracy 0.72 :  </a:t>
            </a:r>
          </a:p>
        </p:txBody>
      </p:sp>
      <p:pic>
        <p:nvPicPr>
          <p:cNvPr id="20" name="Picture 19">
            <a:extLst>
              <a:ext uri="{FF2B5EF4-FFF2-40B4-BE49-F238E27FC236}">
                <a16:creationId xmlns:a16="http://schemas.microsoft.com/office/drawing/2014/main" id="{27634189-B319-4B68-BE50-630C25C43A49}"/>
              </a:ext>
            </a:extLst>
          </p:cNvPr>
          <p:cNvPicPr/>
          <p:nvPr/>
        </p:nvPicPr>
        <p:blipFill>
          <a:blip r:embed="rId2"/>
          <a:stretch>
            <a:fillRect/>
          </a:stretch>
        </p:blipFill>
        <p:spPr>
          <a:xfrm>
            <a:off x="5022463" y="2769696"/>
            <a:ext cx="6828956" cy="3787063"/>
          </a:xfrm>
          <a:prstGeom prst="rect">
            <a:avLst/>
          </a:prstGeom>
        </p:spPr>
      </p:pic>
      <p:pic>
        <p:nvPicPr>
          <p:cNvPr id="24" name="Picture 23">
            <a:extLst>
              <a:ext uri="{FF2B5EF4-FFF2-40B4-BE49-F238E27FC236}">
                <a16:creationId xmlns:a16="http://schemas.microsoft.com/office/drawing/2014/main" id="{1D34EA17-2E9E-4F71-9762-613212695BF0}"/>
              </a:ext>
            </a:extLst>
          </p:cNvPr>
          <p:cNvPicPr/>
          <p:nvPr/>
        </p:nvPicPr>
        <p:blipFill>
          <a:blip r:embed="rId3"/>
          <a:stretch>
            <a:fillRect/>
          </a:stretch>
        </p:blipFill>
        <p:spPr>
          <a:xfrm>
            <a:off x="678594" y="2854398"/>
            <a:ext cx="4105275" cy="1695450"/>
          </a:xfrm>
          <a:prstGeom prst="rect">
            <a:avLst/>
          </a:prstGeom>
        </p:spPr>
      </p:pic>
    </p:spTree>
    <p:extLst>
      <p:ext uri="{BB962C8B-B14F-4D97-AF65-F5344CB8AC3E}">
        <p14:creationId xmlns:p14="http://schemas.microsoft.com/office/powerpoint/2010/main" val="315236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809234"/>
            <a:ext cx="5818184" cy="16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Decision Tree Classifier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Depth – 10  accuracy 0.72 :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There is no point in doing more then depth 5.</a:t>
            </a:r>
          </a:p>
        </p:txBody>
      </p:sp>
      <p:pic>
        <p:nvPicPr>
          <p:cNvPr id="23" name="Picture 22">
            <a:extLst>
              <a:ext uri="{FF2B5EF4-FFF2-40B4-BE49-F238E27FC236}">
                <a16:creationId xmlns:a16="http://schemas.microsoft.com/office/drawing/2014/main" id="{AF727F51-AB7A-45FD-AB90-406D1F2FF1E6}"/>
              </a:ext>
            </a:extLst>
          </p:cNvPr>
          <p:cNvPicPr/>
          <p:nvPr/>
        </p:nvPicPr>
        <p:blipFill>
          <a:blip r:embed="rId2"/>
          <a:stretch>
            <a:fillRect/>
          </a:stretch>
        </p:blipFill>
        <p:spPr>
          <a:xfrm>
            <a:off x="5169880" y="3034782"/>
            <a:ext cx="6661659" cy="3552873"/>
          </a:xfrm>
          <a:prstGeom prst="rect">
            <a:avLst/>
          </a:prstGeom>
        </p:spPr>
      </p:pic>
      <p:pic>
        <p:nvPicPr>
          <p:cNvPr id="25" name="Picture 24">
            <a:extLst>
              <a:ext uri="{FF2B5EF4-FFF2-40B4-BE49-F238E27FC236}">
                <a16:creationId xmlns:a16="http://schemas.microsoft.com/office/drawing/2014/main" id="{755793B9-D682-4851-A31A-1D8B6D964810}"/>
              </a:ext>
            </a:extLst>
          </p:cNvPr>
          <p:cNvPicPr/>
          <p:nvPr/>
        </p:nvPicPr>
        <p:blipFill>
          <a:blip r:embed="rId3"/>
          <a:stretch>
            <a:fillRect/>
          </a:stretch>
        </p:blipFill>
        <p:spPr>
          <a:xfrm>
            <a:off x="923209" y="2820172"/>
            <a:ext cx="4019550" cy="1600200"/>
          </a:xfrm>
          <a:prstGeom prst="rect">
            <a:avLst/>
          </a:prstGeom>
        </p:spPr>
      </p:pic>
    </p:spTree>
    <p:extLst>
      <p:ext uri="{BB962C8B-B14F-4D97-AF65-F5344CB8AC3E}">
        <p14:creationId xmlns:p14="http://schemas.microsoft.com/office/powerpoint/2010/main" val="159922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2672094" y="3388873"/>
            <a:ext cx="35136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Some other trees didn’t</a:t>
            </a:r>
          </a:p>
          <a:p>
            <a:r>
              <a:rPr lang="en-US" dirty="0"/>
              <a:t> gave better results :</a:t>
            </a:r>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054771" y="809234"/>
            <a:ext cx="5818184" cy="16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1" u="sng" dirty="0"/>
              <a:t>Classification Model</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US" sz="18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rPr>
              <a:t>started </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line </a:t>
            </a:r>
            <a:r>
              <a:rPr lang="en-US" altLang="en-US" b="1" u="sng" dirty="0">
                <a:solidFill>
                  <a:srgbClr val="2F5496"/>
                </a:solidFill>
                <a:latin typeface="Calibri" panose="020F0502020204030204" pitchFamily="34" charset="0"/>
                <a:ea typeface="Calibri" panose="020F0502020204030204" pitchFamily="34" charset="0"/>
                <a:cs typeface="Arial" panose="020B0604020202020204" pitchFamily="34" charset="0"/>
              </a:rPr>
              <a:t>253</a:t>
            </a:r>
            <a:r>
              <a:rPr kumimoji="0" lang="en-US" altLang="en-US" sz="1800" b="1" i="0" u="sng"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 in the code</a:t>
            </a:r>
            <a:r>
              <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There is how the tree looks like .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Decision Tree Classifier   </a:t>
            </a:r>
            <a:r>
              <a:rPr lang="en-US" dirty="0" err="1">
                <a:latin typeface="Calibri" panose="020F0502020204030204" pitchFamily="34" charset="0"/>
                <a:ea typeface="Calibri" panose="020F0502020204030204" pitchFamily="34" charset="0"/>
                <a:cs typeface="Arial" panose="020B0604020202020204" pitchFamily="34" charset="0"/>
              </a:rPr>
              <a:t>gini</a:t>
            </a:r>
            <a:r>
              <a:rPr lang="en-US" dirty="0">
                <a:latin typeface="Calibri" panose="020F0502020204030204" pitchFamily="34" charset="0"/>
                <a:ea typeface="Calibri" panose="020F0502020204030204" pitchFamily="34" charset="0"/>
                <a:cs typeface="Arial" panose="020B0604020202020204" pitchFamily="34" charset="0"/>
              </a:rPr>
              <a:t> , entropy </a:t>
            </a:r>
          </a:p>
          <a:p>
            <a:pPr>
              <a:spcAft>
                <a:spcPts val="800"/>
              </a:spcAft>
            </a:pPr>
            <a:r>
              <a:rPr lang="en-US" dirty="0">
                <a:latin typeface="Calibri" panose="020F0502020204030204" pitchFamily="34" charset="0"/>
                <a:ea typeface="Calibri" panose="020F0502020204030204" pitchFamily="34" charset="0"/>
                <a:cs typeface="Arial" panose="020B0604020202020204" pitchFamily="34" charset="0"/>
              </a:rPr>
              <a:t>	(line in the code – 273, 274).</a:t>
            </a:r>
          </a:p>
        </p:txBody>
      </p:sp>
      <p:pic>
        <p:nvPicPr>
          <p:cNvPr id="12" name="Picture 11">
            <a:extLst>
              <a:ext uri="{FF2B5EF4-FFF2-40B4-BE49-F238E27FC236}">
                <a16:creationId xmlns:a16="http://schemas.microsoft.com/office/drawing/2014/main" id="{4322F0B4-6F79-48AF-9843-CFAF9F769AA7}"/>
              </a:ext>
            </a:extLst>
          </p:cNvPr>
          <p:cNvPicPr>
            <a:picLocks noChangeAspect="1"/>
          </p:cNvPicPr>
          <p:nvPr/>
        </p:nvPicPr>
        <p:blipFill>
          <a:blip r:embed="rId2"/>
          <a:stretch>
            <a:fillRect/>
          </a:stretch>
        </p:blipFill>
        <p:spPr>
          <a:xfrm>
            <a:off x="5588619" y="2793232"/>
            <a:ext cx="5715294" cy="3670489"/>
          </a:xfrm>
          <a:prstGeom prst="rect">
            <a:avLst/>
          </a:prstGeom>
        </p:spPr>
      </p:pic>
      <p:pic>
        <p:nvPicPr>
          <p:cNvPr id="24" name="Picture 23">
            <a:extLst>
              <a:ext uri="{FF2B5EF4-FFF2-40B4-BE49-F238E27FC236}">
                <a16:creationId xmlns:a16="http://schemas.microsoft.com/office/drawing/2014/main" id="{DAE6DD38-C1F8-419C-9BE4-60EC70AAA63B}"/>
              </a:ext>
            </a:extLst>
          </p:cNvPr>
          <p:cNvPicPr/>
          <p:nvPr/>
        </p:nvPicPr>
        <p:blipFill>
          <a:blip r:embed="rId3"/>
          <a:stretch>
            <a:fillRect/>
          </a:stretch>
        </p:blipFill>
        <p:spPr>
          <a:xfrm>
            <a:off x="2933313" y="4222033"/>
            <a:ext cx="2139950" cy="981075"/>
          </a:xfrm>
          <a:prstGeom prst="rect">
            <a:avLst/>
          </a:prstGeom>
        </p:spPr>
      </p:pic>
    </p:spTree>
    <p:extLst>
      <p:ext uri="{BB962C8B-B14F-4D97-AF65-F5344CB8AC3E}">
        <p14:creationId xmlns:p14="http://schemas.microsoft.com/office/powerpoint/2010/main" val="1509086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404032" y="18754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709412" y="3581449"/>
            <a:ext cx="12593455" cy="202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2856"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390057" y="4747137"/>
            <a:ext cx="1185042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		</a:t>
            </a:r>
            <a:endParaRPr lang="en-US" sz="2800" dirty="0"/>
          </a:p>
          <a:p>
            <a:r>
              <a:rPr lang="en-US" sz="2800" dirty="0"/>
              <a:t>					</a:t>
            </a:r>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5">
            <a:extLst>
              <a:ext uri="{FF2B5EF4-FFF2-40B4-BE49-F238E27FC236}">
                <a16:creationId xmlns:a16="http://schemas.microsoft.com/office/drawing/2014/main" id="{4CAAFCC5-E3A0-4006-9EFC-A058D7DFC0BB}"/>
              </a:ext>
            </a:extLst>
          </p:cNvPr>
          <p:cNvSpPr>
            <a:spLocks noChangeArrowheads="1"/>
          </p:cNvSpPr>
          <p:nvPr/>
        </p:nvSpPr>
        <p:spPr bwMode="auto">
          <a:xfrm>
            <a:off x="3707781" y="-993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6">
            <a:extLst>
              <a:ext uri="{FF2B5EF4-FFF2-40B4-BE49-F238E27FC236}">
                <a16:creationId xmlns:a16="http://schemas.microsoft.com/office/drawing/2014/main" id="{A9C053BE-F0A4-462D-A1FA-F78D7399328B}"/>
              </a:ext>
            </a:extLst>
          </p:cNvPr>
          <p:cNvSpPr>
            <a:spLocks noChangeArrowheads="1"/>
          </p:cNvSpPr>
          <p:nvPr/>
        </p:nvSpPr>
        <p:spPr bwMode="auto">
          <a:xfrm>
            <a:off x="2193918" y="660786"/>
            <a:ext cx="5818184" cy="1918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1" u="sng" dirty="0">
                <a:solidFill>
                  <a:schemeClr val="accent1">
                    <a:lumMod val="50000"/>
                  </a:schemeClr>
                </a:solidFill>
              </a:rPr>
              <a:t>Summary: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sng" strike="noStrike" cap="none" normalizeH="0" baseline="0" dirty="0">
              <a:ln>
                <a:noFill/>
              </a:ln>
              <a:solidFill>
                <a:schemeClr val="accent1">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en-US" dirty="0">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  If you decide to play </a:t>
            </a:r>
            <a:r>
              <a:rPr lang="en-US" dirty="0" err="1">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conter</a:t>
            </a:r>
            <a:r>
              <a:rPr lang="en-US" dirty="0">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 strike – it is better to get armor and were helmet -,   </a:t>
            </a:r>
          </a:p>
          <a:p>
            <a:pPr>
              <a:spcAft>
                <a:spcPts val="800"/>
              </a:spcAft>
            </a:pPr>
            <a:r>
              <a:rPr lang="en-US" dirty="0">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		and if you play for the terrorists – its better to 			plant the bomb as soon as possible </a:t>
            </a:r>
            <a:r>
              <a:rPr lang="en-US" dirty="0">
                <a:latin typeface="Calibri" panose="020F0502020204030204" pitchFamily="34" charset="0"/>
                <a:ea typeface="Calibri" panose="020F0502020204030204" pitchFamily="34" charset="0"/>
                <a:cs typeface="Arial" panose="020B0604020202020204" pitchFamily="34" charset="0"/>
              </a:rPr>
              <a:t>.</a:t>
            </a:r>
          </a:p>
        </p:txBody>
      </p:sp>
      <p:pic>
        <p:nvPicPr>
          <p:cNvPr id="16" name="Picture 15">
            <a:extLst>
              <a:ext uri="{FF2B5EF4-FFF2-40B4-BE49-F238E27FC236}">
                <a16:creationId xmlns:a16="http://schemas.microsoft.com/office/drawing/2014/main" id="{BC676FCF-01C3-450E-B7F7-1B81143A3C38}"/>
              </a:ext>
            </a:extLst>
          </p:cNvPr>
          <p:cNvPicPr>
            <a:picLocks noChangeAspect="1"/>
          </p:cNvPicPr>
          <p:nvPr/>
        </p:nvPicPr>
        <p:blipFill>
          <a:blip r:embed="rId2"/>
          <a:stretch>
            <a:fillRect/>
          </a:stretch>
        </p:blipFill>
        <p:spPr>
          <a:xfrm>
            <a:off x="6142382" y="2618695"/>
            <a:ext cx="5472597" cy="4039964"/>
          </a:xfrm>
          <a:prstGeom prst="rect">
            <a:avLst/>
          </a:prstGeom>
        </p:spPr>
      </p:pic>
    </p:spTree>
    <p:extLst>
      <p:ext uri="{BB962C8B-B14F-4D97-AF65-F5344CB8AC3E}">
        <p14:creationId xmlns:p14="http://schemas.microsoft.com/office/powerpoint/2010/main" val="367241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4" name="TextBox 3">
            <a:extLst>
              <a:ext uri="{FF2B5EF4-FFF2-40B4-BE49-F238E27FC236}">
                <a16:creationId xmlns:a16="http://schemas.microsoft.com/office/drawing/2014/main" id="{D111A52F-83FB-4BD8-B017-D87567941767}"/>
              </a:ext>
            </a:extLst>
          </p:cNvPr>
          <p:cNvSpPr txBox="1"/>
          <p:nvPr/>
        </p:nvSpPr>
        <p:spPr>
          <a:xfrm>
            <a:off x="4939992" y="837786"/>
            <a:ext cx="7769612" cy="4994637"/>
          </a:xfrm>
          <a:prstGeom prst="rect">
            <a:avLst/>
          </a:prstGeom>
          <a:noFill/>
        </p:spPr>
        <p:txBody>
          <a:bodyPr wrap="square" rtlCol="0">
            <a:spAutoFit/>
          </a:bodyPr>
          <a:lstStyle/>
          <a:p>
            <a:pPr marL="0" marR="0">
              <a:lnSpc>
                <a:spcPct val="107000"/>
              </a:lnSpc>
              <a:spcBef>
                <a:spcPts val="0"/>
              </a:spcBef>
              <a:spcAft>
                <a:spcPts val="800"/>
              </a:spcAft>
            </a:pPr>
            <a:r>
              <a:rPr lang="en-US" sz="3200" u="sng" dirty="0">
                <a:effectLst/>
                <a:latin typeface="Calibri" panose="020F0502020204030204" pitchFamily="34" charset="0"/>
                <a:ea typeface="Calibri" panose="020F0502020204030204" pitchFamily="34" charset="0"/>
                <a:cs typeface="Arial" panose="020B0604020202020204" pitchFamily="34" charset="0"/>
              </a:rPr>
              <a:t>The features are :</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u="none" strike="noStrike"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General Features:</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time_left</a:t>
            </a:r>
            <a:r>
              <a:rPr lang="en-US" sz="1800" dirty="0">
                <a:effectLst/>
                <a:latin typeface="Calibri" panose="020F0502020204030204" pitchFamily="34" charset="0"/>
                <a:ea typeface="Calibri" panose="020F0502020204030204" pitchFamily="34" charset="0"/>
                <a:cs typeface="Arial" panose="020B0604020202020204" pitchFamily="34" charset="0"/>
              </a:rPr>
              <a:t>: continuous, time left until game ends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map: categorical, game map played</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bomb_planted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boolean</a:t>
            </a:r>
            <a:r>
              <a:rPr lang="en-US" sz="1800" dirty="0">
                <a:effectLst/>
                <a:latin typeface="Calibri" panose="020F0502020204030204" pitchFamily="34" charset="0"/>
                <a:ea typeface="Calibri" panose="020F0502020204030204" pitchFamily="34" charset="0"/>
                <a:cs typeface="Arial" panose="020B0604020202020204" pitchFamily="34" charset="0"/>
              </a:rPr>
              <a:t>, True/False was the bombed placed by terrorist team</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ct_defuse_kits</a:t>
            </a:r>
            <a:r>
              <a:rPr lang="en-US" sz="1800" dirty="0">
                <a:effectLst/>
                <a:latin typeface="Calibri" panose="020F0502020204030204" pitchFamily="34" charset="0"/>
                <a:ea typeface="Calibri" panose="020F0502020204030204" pitchFamily="34" charset="0"/>
                <a:cs typeface="Arial" panose="020B0604020202020204" pitchFamily="34" charset="0"/>
              </a:rPr>
              <a:t>: number of defuse kits on CT team</a:t>
            </a:r>
          </a:p>
          <a:p>
            <a:pPr marL="0" marR="0">
              <a:lnSpc>
                <a:spcPct val="107000"/>
              </a:lnSpc>
              <a:spcBef>
                <a:spcPts val="0"/>
              </a:spcBef>
              <a:spcAft>
                <a:spcPts val="800"/>
              </a:spcAft>
            </a:pPr>
            <a:r>
              <a:rPr lang="en-US" sz="1800" u="sng" dirty="0">
                <a:effectLst/>
                <a:latin typeface="Calibri" panose="020F0502020204030204" pitchFamily="34" charset="0"/>
                <a:ea typeface="Calibri" panose="020F0502020204030204" pitchFamily="34" charset="0"/>
                <a:cs typeface="Arial" panose="020B0604020202020204" pitchFamily="34" charset="0"/>
              </a:rPr>
              <a:t>Per Team Features: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score: continuous, current team score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health: continuous, current team health (out of 500)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armor: continuous, current team armor (out of 500)</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money: continuous, current team money</a:t>
            </a:r>
          </a:p>
        </p:txBody>
      </p:sp>
      <p:pic>
        <p:nvPicPr>
          <p:cNvPr id="5" name="Picture 4">
            <a:extLst>
              <a:ext uri="{FF2B5EF4-FFF2-40B4-BE49-F238E27FC236}">
                <a16:creationId xmlns:a16="http://schemas.microsoft.com/office/drawing/2014/main" id="{D673414E-7ABB-4803-AF68-B8B19882B59D}"/>
              </a:ext>
            </a:extLst>
          </p:cNvPr>
          <p:cNvPicPr>
            <a:picLocks noChangeAspect="1"/>
          </p:cNvPicPr>
          <p:nvPr/>
        </p:nvPicPr>
        <p:blipFill>
          <a:blip r:embed="rId2"/>
          <a:stretch>
            <a:fillRect/>
          </a:stretch>
        </p:blipFill>
        <p:spPr>
          <a:xfrm>
            <a:off x="1789043" y="2222389"/>
            <a:ext cx="2948467" cy="1804733"/>
          </a:xfrm>
          <a:prstGeom prst="rect">
            <a:avLst/>
          </a:prstGeom>
        </p:spPr>
      </p:pic>
    </p:spTree>
    <p:extLst>
      <p:ext uri="{BB962C8B-B14F-4D97-AF65-F5344CB8AC3E}">
        <p14:creationId xmlns:p14="http://schemas.microsoft.com/office/powerpoint/2010/main" val="410736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4" name="TextBox 3">
            <a:extLst>
              <a:ext uri="{FF2B5EF4-FFF2-40B4-BE49-F238E27FC236}">
                <a16:creationId xmlns:a16="http://schemas.microsoft.com/office/drawing/2014/main" id="{D111A52F-83FB-4BD8-B017-D87567941767}"/>
              </a:ext>
            </a:extLst>
          </p:cNvPr>
          <p:cNvSpPr txBox="1"/>
          <p:nvPr/>
        </p:nvSpPr>
        <p:spPr>
          <a:xfrm>
            <a:off x="3295187" y="793181"/>
            <a:ext cx="10741412" cy="556197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helmets: integer, number of team members with helmets</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players_alive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alive</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grenade_hegrenade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grenade_hegrenade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grenade_flashbang</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grenade_flashbang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grenade_smokegrenade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grenade_smokegrenade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grenade_incendiarygrenade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grenade_incendiarygrenade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grenade_molotovgrenade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grenade_molotovgrenade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grenade_decoygrenade</a:t>
            </a:r>
            <a:r>
              <a:rPr lang="en-US" sz="1800" dirty="0">
                <a:effectLst/>
                <a:latin typeface="Calibri" panose="020F0502020204030204" pitchFamily="34" charset="0"/>
                <a:ea typeface="Calibri" panose="020F0502020204030204" pitchFamily="34" charset="0"/>
                <a:cs typeface="Arial" panose="020B0604020202020204" pitchFamily="34" charset="0"/>
              </a:rPr>
              <a:t>: integer, number of team members with </a:t>
            </a:r>
            <a:r>
              <a:rPr lang="en-US" sz="1800" dirty="0" err="1">
                <a:effectLst/>
                <a:latin typeface="Calibri" panose="020F0502020204030204" pitchFamily="34" charset="0"/>
                <a:ea typeface="Calibri" panose="020F0502020204030204" pitchFamily="34" charset="0"/>
                <a:cs typeface="Arial" panose="020B0604020202020204" pitchFamily="34" charset="0"/>
              </a:rPr>
              <a:t>grenade_decoygrenade</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Target Class:</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Arial" panose="020B0604020202020204" pitchFamily="34" charset="0"/>
              </a:rPr>
              <a:t>round_winner</a:t>
            </a:r>
            <a:r>
              <a:rPr lang="en-US" sz="1800" dirty="0">
                <a:effectLst/>
                <a:latin typeface="Calibri" panose="020F0502020204030204" pitchFamily="34" charset="0"/>
                <a:ea typeface="Calibri" panose="020F0502020204030204" pitchFamily="34" charset="0"/>
                <a:cs typeface="Arial" panose="020B0604020202020204" pitchFamily="34" charset="0"/>
              </a:rPr>
              <a:t>: Counter Terrorists / Terrorists</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 't' in the column name prefix indicates the terrorist team features, and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 '</a:t>
            </a:r>
            <a:r>
              <a:rPr lang="en-US" sz="1800" dirty="0" err="1">
                <a:effectLst/>
                <a:latin typeface="Calibri" panose="020F0502020204030204" pitchFamily="34" charset="0"/>
                <a:ea typeface="Calibri" panose="020F0502020204030204" pitchFamily="34" charset="0"/>
                <a:cs typeface="Arial" panose="020B0604020202020204" pitchFamily="34" charset="0"/>
              </a:rPr>
              <a:t>ct</a:t>
            </a:r>
            <a:r>
              <a:rPr lang="en-US" sz="1800" dirty="0">
                <a:effectLst/>
                <a:latin typeface="Calibri" panose="020F0502020204030204" pitchFamily="34" charset="0"/>
                <a:ea typeface="Calibri" panose="020F0502020204030204" pitchFamily="34" charset="0"/>
                <a:cs typeface="Arial" panose="020B0604020202020204" pitchFamily="34" charset="0"/>
              </a:rPr>
              <a:t>' in the column name  prefix indicates the counter terrorist team features.</a:t>
            </a:r>
          </a:p>
        </p:txBody>
      </p:sp>
      <p:pic>
        <p:nvPicPr>
          <p:cNvPr id="5" name="Picture 4">
            <a:extLst>
              <a:ext uri="{FF2B5EF4-FFF2-40B4-BE49-F238E27FC236}">
                <a16:creationId xmlns:a16="http://schemas.microsoft.com/office/drawing/2014/main" id="{97323FA2-F5D0-4388-B643-6B6EEAD5B7A5}"/>
              </a:ext>
            </a:extLst>
          </p:cNvPr>
          <p:cNvPicPr>
            <a:picLocks noChangeAspect="1"/>
          </p:cNvPicPr>
          <p:nvPr/>
        </p:nvPicPr>
        <p:blipFill>
          <a:blip r:embed="rId2"/>
          <a:stretch>
            <a:fillRect/>
          </a:stretch>
        </p:blipFill>
        <p:spPr>
          <a:xfrm>
            <a:off x="178191" y="1628243"/>
            <a:ext cx="3049789" cy="1631792"/>
          </a:xfrm>
          <a:prstGeom prst="rect">
            <a:avLst/>
          </a:prstGeom>
        </p:spPr>
      </p:pic>
    </p:spTree>
    <p:extLst>
      <p:ext uri="{BB962C8B-B14F-4D97-AF65-F5344CB8AC3E}">
        <p14:creationId xmlns:p14="http://schemas.microsoft.com/office/powerpoint/2010/main" val="19953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4419485" y="875504"/>
            <a:ext cx="12593455"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Statistics: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26 numerical features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37" name="Picture 1">
            <a:extLst>
              <a:ext uri="{FF2B5EF4-FFF2-40B4-BE49-F238E27FC236}">
                <a16:creationId xmlns:a16="http://schemas.microsoft.com/office/drawing/2014/main" id="{2F8DBA81-CF86-4A4F-BE96-72AD1B751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555" y="1770854"/>
            <a:ext cx="46259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a:extLst>
              <a:ext uri="{FF2B5EF4-FFF2-40B4-BE49-F238E27FC236}">
                <a16:creationId xmlns:a16="http://schemas.microsoft.com/office/drawing/2014/main" id="{4D984F4F-D06D-482F-AA3F-34C85132F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205" y="2849949"/>
            <a:ext cx="4578350" cy="18637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3">
            <a:extLst>
              <a:ext uri="{FF2B5EF4-FFF2-40B4-BE49-F238E27FC236}">
                <a16:creationId xmlns:a16="http://schemas.microsoft.com/office/drawing/2014/main" id="{C4506036-0E05-4D69-8546-42CCF75BF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570" y="4008421"/>
            <a:ext cx="4616450" cy="1860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834369"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834369" y="37849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3231844"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42" name="Picture 4">
            <a:extLst>
              <a:ext uri="{FF2B5EF4-FFF2-40B4-BE49-F238E27FC236}">
                <a16:creationId xmlns:a16="http://schemas.microsoft.com/office/drawing/2014/main" id="{B9846DE8-1C5A-42FF-9BC1-37069EB30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4205" y="4893664"/>
            <a:ext cx="4657427" cy="188772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55104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912104" y="875504"/>
            <a:ext cx="12593455"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Statistics: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F5496"/>
                </a:solidFill>
                <a:effectLst/>
                <a:latin typeface="Calibri" panose="020F0502020204030204" pitchFamily="34" charset="0"/>
                <a:ea typeface="Calibri" panose="020F0502020204030204" pitchFamily="34" charset="0"/>
                <a:cs typeface="Arial" panose="020B0604020202020204" pitchFamily="34" charset="0"/>
              </a:rPr>
              <a:t>26 numerical features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834369" y="37849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3231844"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8" name="Picture 5">
            <a:extLst>
              <a:ext uri="{FF2B5EF4-FFF2-40B4-BE49-F238E27FC236}">
                <a16:creationId xmlns:a16="http://schemas.microsoft.com/office/drawing/2014/main" id="{EBFA3C5B-BD06-4000-B834-3B80FDA86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844" y="2775946"/>
            <a:ext cx="4648200" cy="17843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a:extLst>
              <a:ext uri="{FF2B5EF4-FFF2-40B4-BE49-F238E27FC236}">
                <a16:creationId xmlns:a16="http://schemas.microsoft.com/office/drawing/2014/main" id="{61208792-C041-4822-975C-106441057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3007" y="1478691"/>
            <a:ext cx="4023894" cy="164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
            <a:extLst>
              <a:ext uri="{FF2B5EF4-FFF2-40B4-BE49-F238E27FC236}">
                <a16:creationId xmlns:a16="http://schemas.microsoft.com/office/drawing/2014/main" id="{F5CFB8A9-16A3-4E2B-9A44-D8D757947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041" y="3196366"/>
            <a:ext cx="3933825" cy="17176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8">
            <a:extLst>
              <a:ext uri="{FF2B5EF4-FFF2-40B4-BE49-F238E27FC236}">
                <a16:creationId xmlns:a16="http://schemas.microsoft.com/office/drawing/2014/main" id="{53CAC9B9-EA94-405E-B9BF-0660F7A47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7403" y="4976137"/>
            <a:ext cx="3975100" cy="17546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a:extLst>
              <a:ext uri="{FF2B5EF4-FFF2-40B4-BE49-F238E27FC236}">
                <a16:creationId xmlns:a16="http://schemas.microsoft.com/office/drawing/2014/main" id="{A0BAA47F-04F4-4C36-9A7B-1F9DE852EF07}"/>
              </a:ext>
            </a:extLst>
          </p:cNvPr>
          <p:cNvPicPr/>
          <p:nvPr/>
        </p:nvPicPr>
        <p:blipFill>
          <a:blip r:embed="rId6"/>
          <a:stretch>
            <a:fillRect/>
          </a:stretch>
        </p:blipFill>
        <p:spPr>
          <a:xfrm>
            <a:off x="3508359" y="4763386"/>
            <a:ext cx="4160520" cy="1626240"/>
          </a:xfrm>
          <a:prstGeom prst="rect">
            <a:avLst/>
          </a:prstGeom>
        </p:spPr>
      </p:pic>
    </p:spTree>
    <p:extLst>
      <p:ext uri="{BB962C8B-B14F-4D97-AF65-F5344CB8AC3E}">
        <p14:creationId xmlns:p14="http://schemas.microsoft.com/office/powerpoint/2010/main" val="79876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912104" y="630438"/>
            <a:ext cx="12593455" cy="264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Statistics: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0" marR="0">
              <a:lnSpc>
                <a:spcPct val="107000"/>
              </a:lnSpc>
              <a:spcBef>
                <a:spcPts val="0"/>
              </a:spcBef>
              <a:spcAft>
                <a:spcPts val="800"/>
              </a:spcAft>
            </a:pPr>
            <a:r>
              <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rPr>
              <a:t> 3 categorical features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003288"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6" name="Picture 17">
            <a:extLst>
              <a:ext uri="{FF2B5EF4-FFF2-40B4-BE49-F238E27FC236}">
                <a16:creationId xmlns:a16="http://schemas.microsoft.com/office/drawing/2014/main" id="{D9306730-4545-4FCA-8063-5A59B3502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0956" y="2701925"/>
            <a:ext cx="3188629" cy="148289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1" name="Picture 30">
            <a:extLst>
              <a:ext uri="{FF2B5EF4-FFF2-40B4-BE49-F238E27FC236}">
                <a16:creationId xmlns:a16="http://schemas.microsoft.com/office/drawing/2014/main" id="{9B389EE6-31CD-4947-877B-7932BA10CCD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12497" y="4622845"/>
            <a:ext cx="4952923" cy="1699893"/>
          </a:xfrm>
          <a:prstGeom prst="rect">
            <a:avLst/>
          </a:prstGeom>
        </p:spPr>
      </p:pic>
      <p:pic>
        <p:nvPicPr>
          <p:cNvPr id="32" name="Picture 31">
            <a:extLst>
              <a:ext uri="{FF2B5EF4-FFF2-40B4-BE49-F238E27FC236}">
                <a16:creationId xmlns:a16="http://schemas.microsoft.com/office/drawing/2014/main" id="{6ACD11FF-599B-46AE-862E-18D9EC398A5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027253" y="2618156"/>
            <a:ext cx="3241054" cy="1548721"/>
          </a:xfrm>
          <a:prstGeom prst="rect">
            <a:avLst/>
          </a:prstGeom>
        </p:spPr>
      </p:pic>
    </p:spTree>
    <p:extLst>
      <p:ext uri="{BB962C8B-B14F-4D97-AF65-F5344CB8AC3E}">
        <p14:creationId xmlns:p14="http://schemas.microsoft.com/office/powerpoint/2010/main" val="394390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E7E3-CC85-4845-9E73-1340B5C86976}"/>
              </a:ext>
            </a:extLst>
          </p:cNvPr>
          <p:cNvSpPr>
            <a:spLocks noGrp="1"/>
          </p:cNvSpPr>
          <p:nvPr>
            <p:ph type="ctrTitle"/>
          </p:nvPr>
        </p:nvSpPr>
        <p:spPr>
          <a:xfrm>
            <a:off x="8207297" y="159009"/>
            <a:ext cx="3591233" cy="866903"/>
          </a:xfrm>
        </p:spPr>
        <p:txBody>
          <a:bodyPr>
            <a:normAutofit fontScale="90000"/>
          </a:bodyPr>
          <a:lstStyle/>
          <a:p>
            <a:r>
              <a:rPr lang="he-IL" dirty="0"/>
              <a:t>בס"ד</a:t>
            </a:r>
            <a:endParaRPr lang="en-US" dirty="0"/>
          </a:p>
        </p:txBody>
      </p:sp>
      <p:sp>
        <p:nvSpPr>
          <p:cNvPr id="3" name="Rectangle 2">
            <a:extLst>
              <a:ext uri="{FF2B5EF4-FFF2-40B4-BE49-F238E27FC236}">
                <a16:creationId xmlns:a16="http://schemas.microsoft.com/office/drawing/2014/main" id="{034C257B-06E4-4D75-ADD2-5BEE5AAA7E80}"/>
              </a:ext>
            </a:extLst>
          </p:cNvPr>
          <p:cNvSpPr>
            <a:spLocks noChangeArrowheads="1"/>
          </p:cNvSpPr>
          <p:nvPr/>
        </p:nvSpPr>
        <p:spPr bwMode="auto">
          <a:xfrm>
            <a:off x="3484754" y="713680"/>
            <a:ext cx="12593455" cy="726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Initial Data Analysis</a:t>
            </a:r>
            <a:r>
              <a:rPr kumimoji="0" lang="en-US" altLang="en-US" sz="1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Statistics:</a:t>
            </a:r>
          </a:p>
          <a:p>
            <a:pPr marL="0" marR="0">
              <a:lnSpc>
                <a:spcPct val="107000"/>
              </a:lnSpc>
              <a:spcBef>
                <a:spcPts val="0"/>
              </a:spcBef>
              <a:spcAft>
                <a:spcPts val="800"/>
              </a:spcAft>
            </a:pPr>
            <a:endParaRPr lang="en-US"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In total 122,410  games in 62406 of them win terrorists ,</a:t>
            </a:r>
          </a:p>
          <a:p>
            <a:pPr marR="0" lvl="0" rt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and  the rest  60004 counter-terrorists.</a:t>
            </a:r>
          </a:p>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The average time left is 97.88 </a:t>
            </a:r>
          </a:p>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The average score as well as  average health and average </a:t>
            </a:r>
          </a:p>
          <a:p>
            <a:pPr marR="0" lv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players alive – are almost the same in both teems .</a:t>
            </a:r>
          </a:p>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The money  though  more terrorist had  had </a:t>
            </a:r>
          </a:p>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In average terrorists had 35% more helmets to the</a:t>
            </a:r>
          </a:p>
          <a:p>
            <a:pPr marR="0" lvl="0">
              <a:lnSpc>
                <a:spcPct val="107000"/>
              </a:lnSpc>
              <a:spcBef>
                <a:spcPts val="0"/>
              </a:spcBef>
              <a:spcAft>
                <a:spcPts val="0"/>
              </a:spcAft>
            </a:pPr>
            <a:r>
              <a:rPr lang="en-US" sz="2800" dirty="0">
                <a:latin typeface="Calibri" panose="020F0502020204030204" pitchFamily="34" charset="0"/>
                <a:ea typeface="Calibri" panose="020F0502020204030204" pitchFamily="34" charset="0"/>
                <a:cs typeface="Arial" panose="020B0604020202020204" pitchFamily="34" charset="0"/>
              </a:rPr>
              <a:t>    </a:t>
            </a:r>
            <a:r>
              <a:rPr lang="en-US" sz="2800" dirty="0">
                <a:effectLst/>
                <a:latin typeface="Calibri" panose="020F0502020204030204" pitchFamily="34" charset="0"/>
                <a:ea typeface="Calibri" panose="020F0502020204030204" pitchFamily="34" charset="0"/>
                <a:cs typeface="Arial" panose="020B0604020202020204" pitchFamily="34" charset="0"/>
              </a:rPr>
              <a:t> team then counter terrorists .</a:t>
            </a:r>
          </a:p>
          <a:p>
            <a:pPr marL="342900" marR="0" lvl="0"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Counter terrorists had 5% more armor (in average).</a:t>
            </a: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solidFill>
                <a:srgbClr val="2F549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2F5496"/>
              </a:solidFill>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chemeClr val="tx1"/>
              </a:solidFill>
              <a:effectLst/>
            </a:endParaRPr>
          </a:p>
        </p:txBody>
      </p:sp>
      <p:sp>
        <p:nvSpPr>
          <p:cNvPr id="5" name="Rectangle 3">
            <a:extLst>
              <a:ext uri="{FF2B5EF4-FFF2-40B4-BE49-F238E27FC236}">
                <a16:creationId xmlns:a16="http://schemas.microsoft.com/office/drawing/2014/main" id="{1B6C3E5E-5C98-4B3E-9F62-AE6FF147972D}"/>
              </a:ext>
            </a:extLst>
          </p:cNvPr>
          <p:cNvSpPr>
            <a:spLocks noChangeArrowheads="1"/>
          </p:cNvSpPr>
          <p:nvPr/>
        </p:nvSpPr>
        <p:spPr bwMode="auto">
          <a:xfrm>
            <a:off x="3484755" y="4243968"/>
            <a:ext cx="125934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14">
            <a:extLst>
              <a:ext uri="{FF2B5EF4-FFF2-40B4-BE49-F238E27FC236}">
                <a16:creationId xmlns:a16="http://schemas.microsoft.com/office/drawing/2014/main" id="{E6E65506-157B-4CF5-A667-292818CF2749}"/>
              </a:ext>
            </a:extLst>
          </p:cNvPr>
          <p:cNvSpPr>
            <a:spLocks noChangeArrowheads="1"/>
          </p:cNvSpPr>
          <p:nvPr/>
        </p:nvSpPr>
        <p:spPr bwMode="auto">
          <a:xfrm>
            <a:off x="834369" y="-32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5">
            <a:extLst>
              <a:ext uri="{FF2B5EF4-FFF2-40B4-BE49-F238E27FC236}">
                <a16:creationId xmlns:a16="http://schemas.microsoft.com/office/drawing/2014/main" id="{53D287B3-03C2-4509-8765-9AA68C538CF8}"/>
              </a:ext>
            </a:extLst>
          </p:cNvPr>
          <p:cNvSpPr>
            <a:spLocks noChangeArrowheads="1"/>
          </p:cNvSpPr>
          <p:nvPr/>
        </p:nvSpPr>
        <p:spPr bwMode="auto">
          <a:xfrm>
            <a:off x="728432" y="19212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6">
            <a:extLst>
              <a:ext uri="{FF2B5EF4-FFF2-40B4-BE49-F238E27FC236}">
                <a16:creationId xmlns:a16="http://schemas.microsoft.com/office/drawing/2014/main" id="{0C384C24-75E8-4FA5-A971-AA35BE0E1B49}"/>
              </a:ext>
            </a:extLst>
          </p:cNvPr>
          <p:cNvSpPr>
            <a:spLocks noChangeArrowheads="1"/>
          </p:cNvSpPr>
          <p:nvPr/>
        </p:nvSpPr>
        <p:spPr bwMode="auto">
          <a:xfrm>
            <a:off x="4837657" y="625869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7">
            <a:extLst>
              <a:ext uri="{FF2B5EF4-FFF2-40B4-BE49-F238E27FC236}">
                <a16:creationId xmlns:a16="http://schemas.microsoft.com/office/drawing/2014/main" id="{542C30DB-8B1A-45E6-83A3-CC947EC0900E}"/>
              </a:ext>
            </a:extLst>
          </p:cNvPr>
          <p:cNvSpPr>
            <a:spLocks noChangeArrowheads="1"/>
          </p:cNvSpPr>
          <p:nvPr/>
        </p:nvSpPr>
        <p:spPr bwMode="auto">
          <a:xfrm>
            <a:off x="834369" y="5645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9">
            <a:extLst>
              <a:ext uri="{FF2B5EF4-FFF2-40B4-BE49-F238E27FC236}">
                <a16:creationId xmlns:a16="http://schemas.microsoft.com/office/drawing/2014/main" id="{81661261-E31B-4428-BCC0-832CFD43CF97}"/>
              </a:ext>
            </a:extLst>
          </p:cNvPr>
          <p:cNvSpPr>
            <a:spLocks noChangeArrowheads="1"/>
          </p:cNvSpPr>
          <p:nvPr/>
        </p:nvSpPr>
        <p:spPr bwMode="auto">
          <a:xfrm>
            <a:off x="2601800" y="4386192"/>
            <a:ext cx="11850422" cy="36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20">
            <a:extLst>
              <a:ext uri="{FF2B5EF4-FFF2-40B4-BE49-F238E27FC236}">
                <a16:creationId xmlns:a16="http://schemas.microsoft.com/office/drawing/2014/main" id="{167D2AF0-0FE0-4812-8550-5D52D7FBABAD}"/>
              </a:ext>
            </a:extLst>
          </p:cNvPr>
          <p:cNvSpPr>
            <a:spLocks noChangeArrowheads="1"/>
          </p:cNvSpPr>
          <p:nvPr/>
        </p:nvSpPr>
        <p:spPr bwMode="auto">
          <a:xfrm flipV="1">
            <a:off x="3231844" y="6781391"/>
            <a:ext cx="118504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650813FE-54E1-43D8-8DE3-6C5533D5B402}"/>
              </a:ext>
            </a:extLst>
          </p:cNvPr>
          <p:cNvSpPr>
            <a:spLocks noChangeArrowheads="1"/>
          </p:cNvSpPr>
          <p:nvPr/>
        </p:nvSpPr>
        <p:spPr bwMode="auto">
          <a:xfrm>
            <a:off x="-507381"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8EE7916D-B616-4E79-8097-5C248E38EF1F}"/>
              </a:ext>
            </a:extLst>
          </p:cNvPr>
          <p:cNvSpPr>
            <a:spLocks noChangeArrowheads="1"/>
          </p:cNvSpPr>
          <p:nvPr/>
        </p:nvSpPr>
        <p:spPr bwMode="auto">
          <a:xfrm>
            <a:off x="-507381" y="2241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7">
            <a:extLst>
              <a:ext uri="{FF2B5EF4-FFF2-40B4-BE49-F238E27FC236}">
                <a16:creationId xmlns:a16="http://schemas.microsoft.com/office/drawing/2014/main" id="{AC04B6B1-4C02-4FBA-9D9C-07436CB7CD98}"/>
              </a:ext>
            </a:extLst>
          </p:cNvPr>
          <p:cNvSpPr>
            <a:spLocks noChangeArrowheads="1"/>
          </p:cNvSpPr>
          <p:nvPr/>
        </p:nvSpPr>
        <p:spPr bwMode="auto">
          <a:xfrm>
            <a:off x="-507381" y="4156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8">
            <a:extLst>
              <a:ext uri="{FF2B5EF4-FFF2-40B4-BE49-F238E27FC236}">
                <a16:creationId xmlns:a16="http://schemas.microsoft.com/office/drawing/2014/main" id="{032908CF-C70A-4A20-8517-D3CCA47DDA02}"/>
              </a:ext>
            </a:extLst>
          </p:cNvPr>
          <p:cNvSpPr>
            <a:spLocks noChangeArrowheads="1"/>
          </p:cNvSpPr>
          <p:nvPr/>
        </p:nvSpPr>
        <p:spPr bwMode="auto">
          <a:xfrm>
            <a:off x="-507381"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9">
            <a:extLst>
              <a:ext uri="{FF2B5EF4-FFF2-40B4-BE49-F238E27FC236}">
                <a16:creationId xmlns:a16="http://schemas.microsoft.com/office/drawing/2014/main" id="{DD43EA75-9104-4E27-8437-111037500F27}"/>
              </a:ext>
            </a:extLst>
          </p:cNvPr>
          <p:cNvSpPr>
            <a:spLocks noChangeArrowheads="1"/>
          </p:cNvSpPr>
          <p:nvPr/>
        </p:nvSpPr>
        <p:spPr bwMode="auto">
          <a:xfrm>
            <a:off x="-507381" y="7781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9">
            <a:extLst>
              <a:ext uri="{FF2B5EF4-FFF2-40B4-BE49-F238E27FC236}">
                <a16:creationId xmlns:a16="http://schemas.microsoft.com/office/drawing/2014/main" id="{CF974972-51A6-4F06-8C2C-E0E1841753A9}"/>
              </a:ext>
            </a:extLst>
          </p:cNvPr>
          <p:cNvSpPr>
            <a:spLocks noChangeArrowheads="1"/>
          </p:cNvSpPr>
          <p:nvPr/>
        </p:nvSpPr>
        <p:spPr bwMode="auto">
          <a:xfrm>
            <a:off x="4103649" y="2473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0E7A2D0B-E8C7-4C22-8121-35EEDEFD7497}"/>
              </a:ext>
            </a:extLst>
          </p:cNvPr>
          <p:cNvSpPr>
            <a:spLocks noChangeArrowheads="1"/>
          </p:cNvSpPr>
          <p:nvPr/>
        </p:nvSpPr>
        <p:spPr bwMode="auto">
          <a:xfrm>
            <a:off x="4003288" y="29309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17579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414</TotalTime>
  <Words>1908</Words>
  <Application>Microsoft Office PowerPoint</Application>
  <PresentationFormat>Widescreen</PresentationFormat>
  <Paragraphs>399</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Corbel</vt:lpstr>
      <vt:lpstr>Symbol</vt:lpstr>
      <vt:lpstr>Parallax</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lpstr>בס"ד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בס"ד</dc:title>
  <dc:creator>DAVID TSIBULSKY</dc:creator>
  <cp:lastModifiedBy>DAVID TSIBULSKY</cp:lastModifiedBy>
  <cp:revision>24</cp:revision>
  <dcterms:created xsi:type="dcterms:W3CDTF">2021-02-21T13:39:23Z</dcterms:created>
  <dcterms:modified xsi:type="dcterms:W3CDTF">2021-02-21T20:36:16Z</dcterms:modified>
</cp:coreProperties>
</file>